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4"/>
  </p:notesMasterIdLst>
  <p:handoutMasterIdLst>
    <p:handoutMasterId r:id="rId25"/>
  </p:handoutMasterIdLst>
  <p:sldIdLst>
    <p:sldId id="713" r:id="rId2"/>
    <p:sldId id="1840" r:id="rId3"/>
    <p:sldId id="1842" r:id="rId4"/>
    <p:sldId id="1849" r:id="rId5"/>
    <p:sldId id="1831" r:id="rId6"/>
    <p:sldId id="1830" r:id="rId7"/>
    <p:sldId id="1833" r:id="rId8"/>
    <p:sldId id="1832" r:id="rId9"/>
    <p:sldId id="1847" r:id="rId10"/>
    <p:sldId id="1850" r:id="rId11"/>
    <p:sldId id="1848" r:id="rId12"/>
    <p:sldId id="1828" r:id="rId13"/>
    <p:sldId id="1823" r:id="rId14"/>
    <p:sldId id="1826" r:id="rId15"/>
    <p:sldId id="1827" r:id="rId16"/>
    <p:sldId id="1835" r:id="rId17"/>
    <p:sldId id="1846" r:id="rId18"/>
    <p:sldId id="1838" r:id="rId19"/>
    <p:sldId id="1845" r:id="rId20"/>
    <p:sldId id="1829" r:id="rId21"/>
    <p:sldId id="1837" r:id="rId22"/>
    <p:sldId id="1591" r:id="rId2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Garamond" panose="02020404030301010803" pitchFamily="18"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Garamond" panose="02020404030301010803" pitchFamily="18"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Garamond" panose="02020404030301010803" pitchFamily="18"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Garamond" panose="02020404030301010803" pitchFamily="18"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Garamond" panose="02020404030301010803" pitchFamily="18"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Garamond" panose="02020404030301010803" pitchFamily="18"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Garamond" panose="02020404030301010803" pitchFamily="18"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Garamond" panose="02020404030301010803" pitchFamily="18"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Garamond" panose="02020404030301010803"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9900"/>
    <a:srgbClr val="FF9933"/>
    <a:srgbClr val="FF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1" autoAdjust="0"/>
    <p:restoredTop sz="70505" autoAdjust="0"/>
  </p:normalViewPr>
  <p:slideViewPr>
    <p:cSldViewPr>
      <p:cViewPr varScale="1">
        <p:scale>
          <a:sx n="56" d="100"/>
          <a:sy n="56" d="100"/>
        </p:scale>
        <p:origin x="9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8" d="100"/>
          <a:sy n="68" d="100"/>
        </p:scale>
        <p:origin x="-1188" y="-96"/>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9186"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ja-JP"/>
          </a:p>
        </p:txBody>
      </p:sp>
      <p:sp>
        <p:nvSpPr>
          <p:cNvPr id="349187" name="Rectangle 3"/>
          <p:cNvSpPr>
            <a:spLocks noGrp="1" noChangeArrowheads="1"/>
          </p:cNvSpPr>
          <p:nvPr>
            <p:ph type="dt" sz="quarter"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ja-JP"/>
          </a:p>
        </p:txBody>
      </p:sp>
      <p:sp>
        <p:nvSpPr>
          <p:cNvPr id="349188" name="Rectangle 4"/>
          <p:cNvSpPr>
            <a:spLocks noGrp="1" noChangeArrowheads="1"/>
          </p:cNvSpPr>
          <p:nvPr>
            <p:ph type="ftr" sz="quarter" idx="2"/>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ja-JP"/>
          </a:p>
        </p:txBody>
      </p:sp>
      <p:sp>
        <p:nvSpPr>
          <p:cNvPr id="349189" name="Rectangle 5"/>
          <p:cNvSpPr>
            <a:spLocks noGrp="1" noChangeArrowheads="1"/>
          </p:cNvSpPr>
          <p:nvPr>
            <p:ph type="sldNum" sz="quarter" idx="3"/>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701F1602-EFFC-4520-B88E-9CED2E56181C}"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ja-JP"/>
          </a:p>
        </p:txBody>
      </p:sp>
      <p:sp>
        <p:nvSpPr>
          <p:cNvPr id="9219" name="Rectangle 3"/>
          <p:cNvSpPr>
            <a:spLocks noGrp="1" noChangeArrowheads="1"/>
          </p:cNvSpPr>
          <p:nvPr>
            <p:ph type="dt"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ja-JP"/>
          </a:p>
        </p:txBody>
      </p:sp>
      <p:sp>
        <p:nvSpPr>
          <p:cNvPr id="922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898525" y="4686300"/>
            <a:ext cx="493871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222" name="Rectangle 6"/>
          <p:cNvSpPr>
            <a:spLocks noGrp="1" noChangeArrowheads="1"/>
          </p:cNvSpPr>
          <p:nvPr>
            <p:ph type="ftr" sz="quarter" idx="4"/>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ja-JP"/>
          </a:p>
        </p:txBody>
      </p:sp>
      <p:sp>
        <p:nvSpPr>
          <p:cNvPr id="9223" name="Rectangle 7"/>
          <p:cNvSpPr>
            <a:spLocks noGrp="1" noChangeArrowheads="1"/>
          </p:cNvSpPr>
          <p:nvPr>
            <p:ph type="sldNum" sz="quarter" idx="5"/>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0B50E733-B24F-4F59-8449-2DE1700ABFF7}"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8AA464-D8A5-41D8-B235-07E129DD75D4}" type="slidenum">
              <a:rPr lang="en-US" altLang="ja-JP"/>
              <a:pPr/>
              <a:t>1</a:t>
            </a:fld>
            <a:endParaRPr lang="en-US" altLang="ja-JP"/>
          </a:p>
        </p:txBody>
      </p:sp>
      <p:sp>
        <p:nvSpPr>
          <p:cNvPr id="613378" name="Rectangle 2"/>
          <p:cNvSpPr>
            <a:spLocks noGrp="1" noRot="1" noChangeAspect="1" noChangeArrowheads="1" noTextEdit="1"/>
          </p:cNvSpPr>
          <p:nvPr>
            <p:ph type="sldImg"/>
          </p:nvPr>
        </p:nvSpPr>
        <p:spPr>
          <a:ln/>
        </p:spPr>
      </p:sp>
      <p:sp>
        <p:nvSpPr>
          <p:cNvPr id="6133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38E7FA-235A-4E29-AE0D-80FD879F5027}" type="slidenum">
              <a:rPr lang="en-US" altLang="ja-JP"/>
              <a:pPr/>
              <a:t>6</a:t>
            </a:fld>
            <a:endParaRPr lang="en-US" altLang="ja-JP"/>
          </a:p>
        </p:txBody>
      </p:sp>
      <p:sp>
        <p:nvSpPr>
          <p:cNvPr id="2355202" name="Rectangle 2"/>
          <p:cNvSpPr>
            <a:spLocks noGrp="1" noRot="1" noChangeAspect="1" noChangeArrowheads="1" noTextEdit="1"/>
          </p:cNvSpPr>
          <p:nvPr>
            <p:ph type="sldImg"/>
          </p:nvPr>
        </p:nvSpPr>
        <p:spPr>
          <a:ln/>
        </p:spPr>
      </p:sp>
      <p:sp>
        <p:nvSpPr>
          <p:cNvPr id="2355203" name="Rectangle 3"/>
          <p:cNvSpPr>
            <a:spLocks noGrp="1" noChangeArrowheads="1"/>
          </p:cNvSpPr>
          <p:nvPr>
            <p:ph type="body" idx="1"/>
          </p:nvPr>
        </p:nvSpPr>
        <p:spPr/>
        <p:txBody>
          <a:bodyPr/>
          <a:lstStyle/>
          <a:p>
            <a:r>
              <a:rPr lang="ja-JP" altLang="en-US"/>
              <a:t>専門委員制度</a:t>
            </a:r>
          </a:p>
          <a:p>
            <a:pPr lvl="2"/>
            <a:r>
              <a:rPr lang="en-US" altLang="ja-JP"/>
              <a:t>http://www.courts.go.jp/saiban/wadai/1607_1.html</a:t>
            </a:r>
          </a:p>
          <a:p>
            <a:pPr lvl="2"/>
            <a:r>
              <a:rPr lang="en-US" altLang="ja-JP"/>
              <a:t>http://www.shudo-u.ac.jp/www-law/l_meeting/pdf/2801/2801y4.pdf</a:t>
            </a:r>
          </a:p>
          <a:p>
            <a:r>
              <a:rPr lang="ja-JP" altLang="en-US"/>
              <a:t>専門調停</a:t>
            </a:r>
          </a:p>
          <a:p>
            <a:r>
              <a:rPr lang="ja-JP" altLang="en-US"/>
              <a:t>　 </a:t>
            </a:r>
            <a:r>
              <a:rPr lang="en-US" altLang="ja-JP"/>
              <a:t>http://www.softic.or.jp/symposium/open_materials/11th/jp/tanakaj.pdf</a:t>
            </a:r>
          </a:p>
          <a:p>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86F6CC-5FCC-4693-9382-3D15D74B9891}" type="slidenum">
              <a:rPr lang="en-US" altLang="ja-JP"/>
              <a:pPr/>
              <a:t>12</a:t>
            </a:fld>
            <a:endParaRPr lang="en-US" altLang="ja-JP"/>
          </a:p>
        </p:txBody>
      </p:sp>
      <p:sp>
        <p:nvSpPr>
          <p:cNvPr id="2351106" name="Rectangle 2"/>
          <p:cNvSpPr>
            <a:spLocks noGrp="1" noRot="1" noChangeAspect="1" noChangeArrowheads="1" noTextEdit="1"/>
          </p:cNvSpPr>
          <p:nvPr>
            <p:ph type="sldImg"/>
          </p:nvPr>
        </p:nvSpPr>
        <p:spPr>
          <a:ln/>
        </p:spPr>
      </p:sp>
      <p:sp>
        <p:nvSpPr>
          <p:cNvPr id="235110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06676B-FD76-4282-B6E8-1826CACC074E}" type="slidenum">
              <a:rPr lang="en-US" altLang="ja-JP"/>
              <a:pPr/>
              <a:t>20</a:t>
            </a:fld>
            <a:endParaRPr lang="en-US" altLang="ja-JP"/>
          </a:p>
        </p:txBody>
      </p:sp>
      <p:sp>
        <p:nvSpPr>
          <p:cNvPr id="2353154" name="Rectangle 2"/>
          <p:cNvSpPr>
            <a:spLocks noGrp="1" noRot="1" noChangeAspect="1" noChangeArrowheads="1" noTextEdit="1"/>
          </p:cNvSpPr>
          <p:nvPr>
            <p:ph type="sldImg"/>
          </p:nvPr>
        </p:nvSpPr>
        <p:spPr>
          <a:ln/>
        </p:spPr>
      </p:sp>
      <p:sp>
        <p:nvSpPr>
          <p:cNvPr id="235315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A7FE80-AAD7-4016-95AE-C02BE3ED31B4}" type="slidenum">
              <a:rPr lang="en-US" altLang="ja-JP"/>
              <a:pPr/>
              <a:t>22</a:t>
            </a:fld>
            <a:endParaRPr lang="en-US" altLang="ja-JP"/>
          </a:p>
        </p:txBody>
      </p:sp>
      <p:sp>
        <p:nvSpPr>
          <p:cNvPr id="1992706" name="Rectangle 2"/>
          <p:cNvSpPr>
            <a:spLocks noGrp="1" noRot="1" noChangeAspect="1" noChangeArrowheads="1" noTextEdit="1"/>
          </p:cNvSpPr>
          <p:nvPr>
            <p:ph type="sldImg"/>
          </p:nvPr>
        </p:nvSpPr>
        <p:spPr>
          <a:ln/>
        </p:spPr>
      </p:sp>
      <p:sp>
        <p:nvSpPr>
          <p:cNvPr id="1992707"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638978" name="Group 2"/>
          <p:cNvGrpSpPr>
            <a:grpSpLocks/>
          </p:cNvGrpSpPr>
          <p:nvPr/>
        </p:nvGrpSpPr>
        <p:grpSpPr bwMode="auto">
          <a:xfrm>
            <a:off x="0" y="0"/>
            <a:ext cx="9140825" cy="6850063"/>
            <a:chOff x="0" y="0"/>
            <a:chExt cx="5758" cy="4315"/>
          </a:xfrm>
        </p:grpSpPr>
        <p:grpSp>
          <p:nvGrpSpPr>
            <p:cNvPr id="638979" name="Group 3"/>
            <p:cNvGrpSpPr>
              <a:grpSpLocks/>
            </p:cNvGrpSpPr>
            <p:nvPr userDrawn="1"/>
          </p:nvGrpSpPr>
          <p:grpSpPr bwMode="auto">
            <a:xfrm>
              <a:off x="1728" y="2230"/>
              <a:ext cx="4027" cy="2085"/>
              <a:chOff x="1728" y="2230"/>
              <a:chExt cx="4027" cy="2085"/>
            </a:xfrm>
          </p:grpSpPr>
          <p:sp>
            <p:nvSpPr>
              <p:cNvPr id="638980"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8981"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8982"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898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8984"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638985"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8986"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63898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ja-JP" altLang="en-US" noProof="0"/>
              <a:t>マスタ タイトルの書式設定</a:t>
            </a:r>
          </a:p>
        </p:txBody>
      </p:sp>
      <p:sp>
        <p:nvSpPr>
          <p:cNvPr id="63898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 サブタイトルの書式設定</a:t>
            </a:r>
          </a:p>
        </p:txBody>
      </p:sp>
      <p:sp>
        <p:nvSpPr>
          <p:cNvPr id="638989"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ja-JP"/>
          </a:p>
        </p:txBody>
      </p:sp>
      <p:sp>
        <p:nvSpPr>
          <p:cNvPr id="638990"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ja-JP"/>
          </a:p>
        </p:txBody>
      </p:sp>
      <p:sp>
        <p:nvSpPr>
          <p:cNvPr id="638991" name="Rectangle 15"/>
          <p:cNvSpPr>
            <a:spLocks noGrp="1" noChangeArrowheads="1"/>
          </p:cNvSpPr>
          <p:nvPr>
            <p:ph type="sldNum" sz="quarter" idx="4"/>
          </p:nvPr>
        </p:nvSpPr>
        <p:spPr>
          <a:xfrm>
            <a:off x="6553200" y="6254750"/>
            <a:ext cx="2133600" cy="476250"/>
          </a:xfrm>
        </p:spPr>
        <p:txBody>
          <a:bodyPr/>
          <a:lstStyle>
            <a:lvl1pPr>
              <a:defRPr/>
            </a:lvl1pPr>
          </a:lstStyle>
          <a:p>
            <a:fld id="{B14DB990-8258-4FAC-B0A7-CF700E92F271}"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7116568C-C0C0-4B18-8FA5-0366CED4A839}"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10781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EFA9DC3A-AD3F-4AAD-A122-D00136AEAEF0}"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99705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229795E3-078D-4AC5-BC96-18F9F7CF2FBD}"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43744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32836DE7-5D3E-4BEE-BAA7-11EB00FE66AE}"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34091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CBC7AD72-28BA-4C52-9E98-9DFA4A0A9900}"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77424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スライド番号プレースホルダー 7"/>
          <p:cNvSpPr>
            <a:spLocks noGrp="1"/>
          </p:cNvSpPr>
          <p:nvPr>
            <p:ph type="sldNum" sz="quarter" idx="11"/>
          </p:nvPr>
        </p:nvSpPr>
        <p:spPr/>
        <p:txBody>
          <a:bodyPr/>
          <a:lstStyle>
            <a:lvl1pPr>
              <a:defRPr/>
            </a:lvl1pPr>
          </a:lstStyle>
          <a:p>
            <a:fld id="{B96D23E1-6847-4E85-A6EE-ED0464EA89DF}" type="slidenum">
              <a:rPr lang="en-US" altLang="ja-JP"/>
              <a:pPr/>
              <a:t>‹#›</a:t>
            </a:fld>
            <a:endParaRPr lang="en-US" altLang="ja-JP"/>
          </a:p>
        </p:txBody>
      </p:sp>
      <p:sp>
        <p:nvSpPr>
          <p:cNvPr id="9" name="フッター プレースホルダー 8"/>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127081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スライド番号プレースホルダー 3"/>
          <p:cNvSpPr>
            <a:spLocks noGrp="1"/>
          </p:cNvSpPr>
          <p:nvPr>
            <p:ph type="sldNum" sz="quarter" idx="11"/>
          </p:nvPr>
        </p:nvSpPr>
        <p:spPr/>
        <p:txBody>
          <a:bodyPr/>
          <a:lstStyle>
            <a:lvl1pPr>
              <a:defRPr/>
            </a:lvl1pPr>
          </a:lstStyle>
          <a:p>
            <a:fld id="{E0A1232E-E646-44F1-ABCF-53705E3C01A8}" type="slidenum">
              <a:rPr lang="en-US" altLang="ja-JP"/>
              <a:pPr/>
              <a:t>‹#›</a:t>
            </a:fld>
            <a:endParaRPr lang="en-US" altLang="ja-JP"/>
          </a:p>
        </p:txBody>
      </p:sp>
      <p:sp>
        <p:nvSpPr>
          <p:cNvPr id="5" name="フッター プレースホルダー 4"/>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5230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スライド番号プレースホルダー 2"/>
          <p:cNvSpPr>
            <a:spLocks noGrp="1"/>
          </p:cNvSpPr>
          <p:nvPr>
            <p:ph type="sldNum" sz="quarter" idx="11"/>
          </p:nvPr>
        </p:nvSpPr>
        <p:spPr/>
        <p:txBody>
          <a:bodyPr/>
          <a:lstStyle>
            <a:lvl1pPr>
              <a:defRPr/>
            </a:lvl1pPr>
          </a:lstStyle>
          <a:p>
            <a:fld id="{9408D2E6-765F-4F5C-AB45-8DF5716C1AEB}" type="slidenum">
              <a:rPr lang="en-US" altLang="ja-JP"/>
              <a:pPr/>
              <a:t>‹#›</a:t>
            </a:fld>
            <a:endParaRPr lang="en-US" altLang="ja-JP"/>
          </a:p>
        </p:txBody>
      </p:sp>
      <p:sp>
        <p:nvSpPr>
          <p:cNvPr id="4" name="フッター プレースホルダー 3"/>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106652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AC3CCBD5-DF54-411B-AB69-EB7F5A49BDEA}"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602234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5AC6CE56-D828-4B46-A221-35E97E29B615}"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585684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795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a:latin typeface="Arial" panose="020B0604020202020204" pitchFamily="34" charset="0"/>
              </a:defRPr>
            </a:lvl1pPr>
          </a:lstStyle>
          <a:p>
            <a:endParaRPr lang="en-US" altLang="ja-JP"/>
          </a:p>
        </p:txBody>
      </p:sp>
      <p:sp>
        <p:nvSpPr>
          <p:cNvPr id="63795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atin typeface="Arial" panose="020B0604020202020204" pitchFamily="34" charset="0"/>
              </a:defRPr>
            </a:lvl1pPr>
          </a:lstStyle>
          <a:p>
            <a:fld id="{058B1170-E4DA-47CD-8855-1C3D578BD66C}" type="slidenum">
              <a:rPr lang="en-US" altLang="ja-JP"/>
              <a:pPr/>
              <a:t>‹#›</a:t>
            </a:fld>
            <a:endParaRPr lang="en-US" altLang="ja-JP"/>
          </a:p>
        </p:txBody>
      </p:sp>
      <p:grpSp>
        <p:nvGrpSpPr>
          <p:cNvPr id="637956" name="Group 4"/>
          <p:cNvGrpSpPr>
            <a:grpSpLocks/>
          </p:cNvGrpSpPr>
          <p:nvPr/>
        </p:nvGrpSpPr>
        <p:grpSpPr bwMode="auto">
          <a:xfrm>
            <a:off x="0" y="0"/>
            <a:ext cx="9140825" cy="6850063"/>
            <a:chOff x="0" y="0"/>
            <a:chExt cx="5758" cy="4315"/>
          </a:xfrm>
        </p:grpSpPr>
        <p:grpSp>
          <p:nvGrpSpPr>
            <p:cNvPr id="637957" name="Group 5"/>
            <p:cNvGrpSpPr>
              <a:grpSpLocks/>
            </p:cNvGrpSpPr>
            <p:nvPr userDrawn="1"/>
          </p:nvGrpSpPr>
          <p:grpSpPr bwMode="auto">
            <a:xfrm>
              <a:off x="1728" y="2230"/>
              <a:ext cx="4027" cy="2085"/>
              <a:chOff x="1728" y="2230"/>
              <a:chExt cx="4027" cy="2085"/>
            </a:xfrm>
          </p:grpSpPr>
          <p:sp>
            <p:nvSpPr>
              <p:cNvPr id="63795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795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796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7961"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796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63796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796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63796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63796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a:latin typeface="Arial" panose="020B0604020202020204" pitchFamily="34" charset="0"/>
              </a:defRPr>
            </a:lvl1pPr>
          </a:lstStyle>
          <a:p>
            <a:endParaRPr lang="en-US" altLang="ja-JP"/>
          </a:p>
        </p:txBody>
      </p:sp>
      <p:sp>
        <p:nvSpPr>
          <p:cNvPr id="63796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37968" name="Rectangle 16"/>
          <p:cNvSpPr>
            <a:spLocks noChangeArrowheads="1"/>
          </p:cNvSpPr>
          <p:nvPr userDrawn="1"/>
        </p:nvSpPr>
        <p:spPr bwMode="auto">
          <a:xfrm>
            <a:off x="673100" y="18161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marL="742950" indent="-285750">
              <a:spcBef>
                <a:spcPct val="20000"/>
              </a:spcBef>
              <a:buClr>
                <a:schemeClr val="accent2"/>
              </a:buClr>
              <a:buSzPct val="70000"/>
              <a:buFont typeface="Wingdings" panose="05000000000000000000" pitchFamily="2" charset="2"/>
              <a:buChar char="n"/>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marL="1143000" indent="-228600">
              <a:spcBef>
                <a:spcPct val="20000"/>
              </a:spcBef>
              <a:buClr>
                <a:schemeClr val="tx2"/>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marL="25146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marL="29718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marL="34290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marL="38862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endParaRPr lang="ja-JP" altLang="ja-JP"/>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fontAlgn="base">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law.jp/"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softic.or.jp/symposium/open_materials/11th/jp/tanakaj.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7" name="Rectangle 3"/>
          <p:cNvSpPr>
            <a:spLocks noGrp="1" noChangeArrowheads="1"/>
          </p:cNvSpPr>
          <p:nvPr>
            <p:ph type="subTitle" idx="1"/>
          </p:nvPr>
        </p:nvSpPr>
        <p:spPr>
          <a:xfrm>
            <a:off x="1331913" y="4868863"/>
            <a:ext cx="6400800" cy="1447800"/>
          </a:xfrm>
        </p:spPr>
        <p:txBody>
          <a:bodyPr/>
          <a:lstStyle/>
          <a:p>
            <a:r>
              <a:rPr lang="ja-JP" altLang="en-US" sz="2400"/>
              <a:t>弁 護 士</a:t>
            </a:r>
            <a:endParaRPr lang="ja-JP" altLang="en-US" sz="2800"/>
          </a:p>
          <a:p>
            <a:r>
              <a:rPr lang="ja-JP" altLang="en-US" sz="3600"/>
              <a:t>北　岡　弘　章</a:t>
            </a:r>
          </a:p>
        </p:txBody>
      </p:sp>
      <p:sp>
        <p:nvSpPr>
          <p:cNvPr id="528388" name="Text Box 4"/>
          <p:cNvSpPr txBox="1">
            <a:spLocks noChangeArrowheads="1"/>
          </p:cNvSpPr>
          <p:nvPr/>
        </p:nvSpPr>
        <p:spPr bwMode="auto">
          <a:xfrm>
            <a:off x="3367088" y="4313238"/>
            <a:ext cx="216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2400">
                <a:latin typeface="Times New Roman" panose="02020603050405020304" pitchFamily="18" charset="0"/>
              </a:rPr>
              <a:t>2010</a:t>
            </a:r>
            <a:r>
              <a:rPr lang="ja-JP" altLang="en-US" sz="2400">
                <a:latin typeface="Times New Roman" panose="02020603050405020304" pitchFamily="18" charset="0"/>
              </a:rPr>
              <a:t>年</a:t>
            </a:r>
            <a:r>
              <a:rPr lang="en-US" altLang="ja-JP" sz="2400">
                <a:latin typeface="Times New Roman" panose="02020603050405020304" pitchFamily="18" charset="0"/>
              </a:rPr>
              <a:t>8</a:t>
            </a:r>
            <a:r>
              <a:rPr lang="ja-JP" altLang="en-US" sz="2400">
                <a:latin typeface="Times New Roman" panose="02020603050405020304" pitchFamily="18" charset="0"/>
              </a:rPr>
              <a:t>月</a:t>
            </a:r>
            <a:r>
              <a:rPr lang="en-US" altLang="ja-JP" sz="2400">
                <a:latin typeface="Times New Roman" panose="02020603050405020304" pitchFamily="18" charset="0"/>
              </a:rPr>
              <a:t>31</a:t>
            </a:r>
            <a:r>
              <a:rPr lang="ja-JP" altLang="en-US" sz="2400">
                <a:latin typeface="Times New Roman" panose="02020603050405020304" pitchFamily="18" charset="0"/>
              </a:rPr>
              <a:t>日</a:t>
            </a:r>
          </a:p>
        </p:txBody>
      </p:sp>
      <p:sp>
        <p:nvSpPr>
          <p:cNvPr id="528390" name="Rectangle 6"/>
          <p:cNvSpPr>
            <a:spLocks noChangeArrowheads="1"/>
          </p:cNvSpPr>
          <p:nvPr/>
        </p:nvSpPr>
        <p:spPr bwMode="auto">
          <a:xfrm>
            <a:off x="3779838" y="6491288"/>
            <a:ext cx="5364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kumimoji="0" lang="en-US" altLang="ja-JP">
                <a:solidFill>
                  <a:schemeClr val="folHlink"/>
                </a:solidFill>
                <a:effectLst>
                  <a:outerShdw blurRad="38100" dist="38100" dir="2700000" algn="tl">
                    <a:srgbClr val="000000"/>
                  </a:outerShdw>
                </a:effectLst>
                <a:latin typeface="Tahoma" panose="020B0604030504040204" pitchFamily="34" charset="0"/>
              </a:rPr>
              <a:t>Copyright,2010;Hiroaki Kitaoka,All Right Reserved</a:t>
            </a:r>
          </a:p>
        </p:txBody>
      </p:sp>
      <p:sp>
        <p:nvSpPr>
          <p:cNvPr id="528391" name="WordArt 7"/>
          <p:cNvSpPr>
            <a:spLocks noChangeArrowheads="1" noChangeShapeType="1" noTextEdit="1"/>
          </p:cNvSpPr>
          <p:nvPr/>
        </p:nvSpPr>
        <p:spPr bwMode="auto">
          <a:xfrm>
            <a:off x="971550" y="1268413"/>
            <a:ext cx="7129463" cy="865187"/>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FFFF"/>
                </a:solidFill>
                <a:latin typeface="ＭＳ Ｐゴシック" panose="020B0600070205080204" pitchFamily="50" charset="-128"/>
              </a:rPr>
              <a:t>ソフトウエア開発における法的紛争と</a:t>
            </a:r>
          </a:p>
          <a:p>
            <a:pPr algn="ctr"/>
            <a:r>
              <a:rPr lang="ja-JP" altLang="en-US" sz="3600" kern="10">
                <a:ln w="9525">
                  <a:solidFill>
                    <a:srgbClr val="000000"/>
                  </a:solidFill>
                  <a:round/>
                  <a:headEnd/>
                  <a:tailEnd/>
                </a:ln>
                <a:solidFill>
                  <a:srgbClr val="FFFFFF"/>
                </a:solidFill>
                <a:latin typeface="ＭＳ Ｐゴシック" panose="020B0600070205080204" pitchFamily="50" charset="-128"/>
              </a:rPr>
              <a:t>契約書・構築過程の可視化の重要性</a:t>
            </a:r>
          </a:p>
        </p:txBody>
      </p:sp>
      <p:sp>
        <p:nvSpPr>
          <p:cNvPr id="528394" name="Text Box 10"/>
          <p:cNvSpPr txBox="1">
            <a:spLocks noChangeArrowheads="1"/>
          </p:cNvSpPr>
          <p:nvPr/>
        </p:nvSpPr>
        <p:spPr bwMode="auto">
          <a:xfrm>
            <a:off x="1441450" y="3392488"/>
            <a:ext cx="603408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5600" tIns="7200" rIns="75600" bIns="7200">
            <a:spAutoFit/>
          </a:bodyPr>
          <a:lstStyle/>
          <a:p>
            <a:pPr algn="ctr"/>
            <a:r>
              <a:rPr lang="ja-JP" altLang="en-US" sz="2400"/>
              <a:t>ソフトウェアエンジニアリングシンポジウム</a:t>
            </a:r>
            <a:r>
              <a:rPr lang="en-US" altLang="ja-JP" sz="2400"/>
              <a:t>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82" name="Rectangle 2"/>
          <p:cNvSpPr>
            <a:spLocks noGrp="1" noRot="1" noChangeArrowheads="1"/>
          </p:cNvSpPr>
          <p:nvPr>
            <p:ph type="title"/>
          </p:nvPr>
        </p:nvSpPr>
        <p:spPr/>
        <p:txBody>
          <a:bodyPr/>
          <a:lstStyle/>
          <a:p>
            <a:r>
              <a:rPr lang="ja-JP" altLang="en-US" sz="4000"/>
              <a:t>ソフトウエア開発契約と法的性質２</a:t>
            </a:r>
          </a:p>
        </p:txBody>
      </p:sp>
      <p:sp>
        <p:nvSpPr>
          <p:cNvPr id="2375683" name="Rectangle 3"/>
          <p:cNvSpPr>
            <a:spLocks noGrp="1" noChangeArrowheads="1"/>
          </p:cNvSpPr>
          <p:nvPr>
            <p:ph type="body" idx="1"/>
          </p:nvPr>
        </p:nvSpPr>
        <p:spPr>
          <a:xfrm>
            <a:off x="457200" y="1600200"/>
            <a:ext cx="8229600" cy="2549525"/>
          </a:xfrm>
        </p:spPr>
        <p:txBody>
          <a:bodyPr/>
          <a:lstStyle/>
          <a:p>
            <a:r>
              <a:rPr lang="ja-JP" altLang="en-US" sz="2800"/>
              <a:t>請負「型」、準委任契約「型」</a:t>
            </a:r>
          </a:p>
          <a:p>
            <a:pPr lvl="1"/>
            <a:r>
              <a:rPr lang="ja-JP" altLang="en-US" sz="2400"/>
              <a:t>あくまで「型」であって、特定の契約書を請負契約、準委任契約に割り切ることはできない</a:t>
            </a:r>
          </a:p>
          <a:p>
            <a:pPr lvl="2"/>
            <a:r>
              <a:rPr lang="ja-JP" altLang="en-US" sz="2000"/>
              <a:t>注文者の協力義務や開発側のプロジェクトマネジメント義務を認めた後述の東京地裁判決（東京地裁平成</a:t>
            </a:r>
            <a:r>
              <a:rPr lang="en-US" altLang="ja-JP" sz="2000"/>
              <a:t>16</a:t>
            </a:r>
            <a:r>
              <a:rPr lang="ja-JP" altLang="en-US" sz="2000"/>
              <a:t>年</a:t>
            </a:r>
            <a:r>
              <a:rPr lang="en-US" altLang="ja-JP" sz="2000"/>
              <a:t>3</a:t>
            </a:r>
            <a:r>
              <a:rPr lang="ja-JP" altLang="en-US" sz="2000"/>
              <a:t>月</a:t>
            </a:r>
            <a:r>
              <a:rPr lang="en-US" altLang="ja-JP" sz="2000"/>
              <a:t>10</a:t>
            </a:r>
            <a:r>
              <a:rPr lang="ja-JP" altLang="en-US" sz="2000"/>
              <a:t>日判決）も、契約類型からこのような義務を導き出していないと考えられる</a:t>
            </a:r>
          </a:p>
        </p:txBody>
      </p:sp>
      <p:graphicFrame>
        <p:nvGraphicFramePr>
          <p:cNvPr id="2375741" name="Group 61"/>
          <p:cNvGraphicFramePr>
            <a:graphicFrameLocks noGrp="1"/>
          </p:cNvGraphicFramePr>
          <p:nvPr/>
        </p:nvGraphicFramePr>
        <p:xfrm>
          <a:off x="684213" y="4005263"/>
          <a:ext cx="7848600" cy="2385286"/>
        </p:xfrm>
        <a:graphic>
          <a:graphicData uri="http://schemas.openxmlformats.org/drawingml/2006/table">
            <a:tbl>
              <a:tblPr/>
              <a:tblGrid>
                <a:gridCol w="1962150">
                  <a:extLst>
                    <a:ext uri="{9D8B030D-6E8A-4147-A177-3AD203B41FA5}">
                      <a16:colId xmlns:a16="http://schemas.microsoft.com/office/drawing/2014/main" val="3695633078"/>
                    </a:ext>
                  </a:extLst>
                </a:gridCol>
                <a:gridCol w="1962150">
                  <a:extLst>
                    <a:ext uri="{9D8B030D-6E8A-4147-A177-3AD203B41FA5}">
                      <a16:colId xmlns:a16="http://schemas.microsoft.com/office/drawing/2014/main" val="948185849"/>
                    </a:ext>
                  </a:extLst>
                </a:gridCol>
                <a:gridCol w="1962150">
                  <a:extLst>
                    <a:ext uri="{9D8B030D-6E8A-4147-A177-3AD203B41FA5}">
                      <a16:colId xmlns:a16="http://schemas.microsoft.com/office/drawing/2014/main" val="3740968503"/>
                    </a:ext>
                  </a:extLst>
                </a:gridCol>
                <a:gridCol w="1962150">
                  <a:extLst>
                    <a:ext uri="{9D8B030D-6E8A-4147-A177-3AD203B41FA5}">
                      <a16:colId xmlns:a16="http://schemas.microsoft.com/office/drawing/2014/main" val="836217925"/>
                    </a:ext>
                  </a:extLst>
                </a:gridCol>
              </a:tblGrid>
              <a:tr h="576263">
                <a:tc>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FF">
                            <a:gamma/>
                            <a:shade val="63529"/>
                            <a:invGamma/>
                          </a:srgbClr>
                        </a:gs>
                        <a:gs pos="50000">
                          <a:srgbClr val="0066FF"/>
                        </a:gs>
                        <a:gs pos="100000">
                          <a:srgbClr val="0066FF">
                            <a:gamma/>
                            <a:shade val="63529"/>
                            <a:invGamma/>
                          </a:srgbClr>
                        </a:gs>
                      </a:gsLst>
                      <a:lin ang="5400000" scaled="1"/>
                    </a:gradFill>
                  </a:tcPr>
                </a:tc>
                <a:tc>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要件定義</a:t>
                      </a:r>
                      <a:endParaRPr kumimoji="1" lang="ja-JP" altLang="en-US"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FF">
                            <a:gamma/>
                            <a:shade val="63529"/>
                            <a:invGamma/>
                          </a:srgbClr>
                        </a:gs>
                        <a:gs pos="50000">
                          <a:srgbClr val="0066FF"/>
                        </a:gs>
                        <a:gs pos="100000">
                          <a:srgbClr val="0066FF">
                            <a:gamma/>
                            <a:shade val="63529"/>
                            <a:invGamma/>
                          </a:srgbClr>
                        </a:gs>
                      </a:gsLst>
                      <a:lin ang="5400000" scaled="1"/>
                    </a:gradFill>
                  </a:tcPr>
                </a:tc>
                <a:tc>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外部設計</a:t>
                      </a:r>
                      <a:endParaRPr kumimoji="1" lang="ja-JP" altLang="en-US"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FF">
                            <a:gamma/>
                            <a:shade val="63529"/>
                            <a:invGamma/>
                          </a:srgbClr>
                        </a:gs>
                        <a:gs pos="50000">
                          <a:srgbClr val="0066FF"/>
                        </a:gs>
                        <a:gs pos="100000">
                          <a:srgbClr val="0066FF">
                            <a:gamma/>
                            <a:shade val="63529"/>
                            <a:invGamma/>
                          </a:srgbClr>
                        </a:gs>
                      </a:gsLst>
                      <a:lin ang="5400000" scaled="1"/>
                    </a:gradFill>
                  </a:tcPr>
                </a:tc>
                <a:tc>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内部設計</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開発</a:t>
                      </a:r>
                      <a:endParaRPr kumimoji="1" lang="ja-JP" altLang="en-US"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FF">
                            <a:gamma/>
                            <a:shade val="63529"/>
                            <a:invGamma/>
                          </a:srgbClr>
                        </a:gs>
                        <a:gs pos="50000">
                          <a:srgbClr val="0066FF"/>
                        </a:gs>
                        <a:gs pos="100000">
                          <a:srgbClr val="0066FF">
                            <a:gamma/>
                            <a:shade val="63529"/>
                            <a:invGamma/>
                          </a:srgbClr>
                        </a:gs>
                      </a:gsLst>
                      <a:lin ang="5400000" scaled="1"/>
                    </a:gradFill>
                  </a:tcPr>
                </a:tc>
                <a:extLst>
                  <a:ext uri="{0D108BD9-81ED-4DB2-BD59-A6C34878D82A}">
                    <a16:rowId xmlns:a16="http://schemas.microsoft.com/office/drawing/2014/main" val="2078998320"/>
                  </a:ext>
                </a:extLst>
              </a:tr>
              <a:tr h="515938">
                <a:tc>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契約形態</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（モデル契約）</a:t>
                      </a:r>
                      <a:endParaRPr kumimoji="1" lang="ja-JP" altLang="en-US"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FF">
                            <a:gamma/>
                            <a:shade val="66667"/>
                            <a:invGamma/>
                          </a:srgbClr>
                        </a:gs>
                        <a:gs pos="50000">
                          <a:srgbClr val="0066FF"/>
                        </a:gs>
                        <a:gs pos="100000">
                          <a:srgbClr val="0066FF">
                            <a:gamma/>
                            <a:shade val="66667"/>
                            <a:invGamma/>
                          </a:srgbClr>
                        </a:gs>
                      </a:gsLst>
                      <a:lin ang="5400000" scaled="1"/>
                    </a:gradFill>
                  </a:tcPr>
                </a:tc>
                <a:tc>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準委任</a:t>
                      </a:r>
                    </a:p>
                  </a:txBody>
                  <a:tcPr marL="75600" marR="756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FF">
                            <a:gamma/>
                            <a:shade val="66667"/>
                            <a:invGamma/>
                          </a:srgbClr>
                        </a:gs>
                        <a:gs pos="50000">
                          <a:srgbClr val="0066FF"/>
                        </a:gs>
                        <a:gs pos="100000">
                          <a:srgbClr val="0066FF">
                            <a:gamma/>
                            <a:shade val="66667"/>
                            <a:invGamma/>
                          </a:srgbClr>
                        </a:gs>
                      </a:gsLst>
                      <a:lin ang="5400000" scaled="1"/>
                    </a:gradFill>
                  </a:tcPr>
                </a:tc>
                <a:tc>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準委任又は請負</a:t>
                      </a:r>
                    </a:p>
                  </a:txBody>
                  <a:tcPr marL="75600" marR="756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FF">
                            <a:gamma/>
                            <a:shade val="66667"/>
                            <a:invGamma/>
                          </a:srgbClr>
                        </a:gs>
                        <a:gs pos="50000">
                          <a:srgbClr val="0066FF"/>
                        </a:gs>
                        <a:gs pos="100000">
                          <a:srgbClr val="0066FF">
                            <a:gamma/>
                            <a:shade val="66667"/>
                            <a:invGamma/>
                          </a:srgbClr>
                        </a:gs>
                      </a:gsLst>
                      <a:lin ang="5400000" scaled="1"/>
                    </a:gradFill>
                  </a:tcPr>
                </a:tc>
                <a:tc>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請負</a:t>
                      </a:r>
                    </a:p>
                  </a:txBody>
                  <a:tcPr marL="75600" marR="75600" marT="7200" marB="7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FF">
                            <a:gamma/>
                            <a:shade val="66667"/>
                            <a:invGamma/>
                          </a:srgbClr>
                        </a:gs>
                        <a:gs pos="50000">
                          <a:srgbClr val="0066FF"/>
                        </a:gs>
                        <a:gs pos="100000">
                          <a:srgbClr val="0066FF">
                            <a:gamma/>
                            <a:shade val="66667"/>
                            <a:invGamma/>
                          </a:srgbClr>
                        </a:gs>
                      </a:gsLst>
                      <a:lin ang="5400000" scaled="1"/>
                    </a:gradFill>
                  </a:tcPr>
                </a:tc>
                <a:extLst>
                  <a:ext uri="{0D108BD9-81ED-4DB2-BD59-A6C34878D82A}">
                    <a16:rowId xmlns:a16="http://schemas.microsoft.com/office/drawing/2014/main" val="3124562068"/>
                  </a:ext>
                </a:extLst>
              </a:tr>
              <a:tr h="325438">
                <a:tc rowSpan="4">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ユーザー／ベンダーの重要度</a:t>
                      </a:r>
                      <a:endParaRPr kumimoji="1" lang="ja-JP" altLang="en-US"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99FF">
                            <a:gamma/>
                            <a:shade val="46275"/>
                            <a:invGamma/>
                          </a:srgbClr>
                        </a:gs>
                        <a:gs pos="50000">
                          <a:srgbClr val="0099FF"/>
                        </a:gs>
                        <a:gs pos="100000">
                          <a:srgbClr val="0099FF">
                            <a:gamma/>
                            <a:shade val="46275"/>
                            <a:invGamma/>
                          </a:srgbClr>
                        </a:gs>
                      </a:gsLst>
                      <a:lin ang="5400000" scaled="1"/>
                    </a:gradFill>
                  </a:tcPr>
                </a:tc>
                <a:tc rowSpan="3">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ユーザー高</a:t>
                      </a:r>
                      <a:endParaRPr kumimoji="1" lang="ja-JP" altLang="en-US"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amma/>
                            <a:shade val="46275"/>
                            <a:invGamma/>
                          </a:srgbClr>
                        </a:gs>
                        <a:gs pos="100000">
                          <a:srgbClr val="FFCC00"/>
                        </a:gs>
                      </a:gsLst>
                      <a:lin ang="18900000" scaled="1"/>
                    </a:gradFill>
                  </a:tcPr>
                </a:tc>
                <a:tc rowSpan="2">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amma/>
                            <a:shade val="66667"/>
                            <a:invGamma/>
                          </a:srgbClr>
                        </a:gs>
                        <a:gs pos="100000">
                          <a:srgbClr val="FFCC00"/>
                        </a:gs>
                      </a:gsLst>
                      <a:lin ang="18900000" scaled="1"/>
                    </a:gradFill>
                  </a:tcPr>
                </a:tc>
                <a:tc>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ユーザー低</a:t>
                      </a:r>
                      <a:endParaRPr kumimoji="1" lang="ja-JP" altLang="en-US"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amma/>
                            <a:shade val="81961"/>
                            <a:invGamma/>
                          </a:srgbClr>
                        </a:gs>
                        <a:gs pos="100000">
                          <a:srgbClr val="FFCC00"/>
                        </a:gs>
                      </a:gsLst>
                      <a:lin ang="18900000" scaled="1"/>
                    </a:gradFill>
                  </a:tcPr>
                </a:tc>
                <a:extLst>
                  <a:ext uri="{0D108BD9-81ED-4DB2-BD59-A6C34878D82A}">
                    <a16:rowId xmlns:a16="http://schemas.microsoft.com/office/drawing/2014/main" val="4105824166"/>
                  </a:ext>
                </a:extLst>
              </a:tr>
              <a:tr h="3175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ベンダー高</a:t>
                      </a:r>
                      <a:endParaRPr kumimoji="1" lang="ja-JP" altLang="en-US"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tx2"/>
                        </a:gs>
                        <a:gs pos="100000">
                          <a:schemeClr val="tx2">
                            <a:gamma/>
                            <a:shade val="33333"/>
                            <a:invGamma/>
                          </a:schemeClr>
                        </a:gs>
                      </a:gsLst>
                      <a:lin ang="2700000" scaled="1"/>
                    </a:gradFill>
                  </a:tcPr>
                </a:tc>
                <a:extLst>
                  <a:ext uri="{0D108BD9-81ED-4DB2-BD59-A6C34878D82A}">
                    <a16:rowId xmlns:a16="http://schemas.microsoft.com/office/drawing/2014/main" val="4238039157"/>
                  </a:ext>
                </a:extLst>
              </a:tr>
              <a:tr h="314325">
                <a:tc vMerge="1">
                  <a:txBody>
                    <a:bodyPr/>
                    <a:lstStyle/>
                    <a:p>
                      <a:endParaRPr kumimoji="1" lang="ja-JP" altLang="en-US"/>
                    </a:p>
                  </a:txBody>
                  <a:tcPr/>
                </a:tc>
                <a:tc vMerge="1">
                  <a:txBody>
                    <a:bodyPr/>
                    <a:lstStyle/>
                    <a:p>
                      <a:endParaRPr kumimoji="1" lang="ja-JP" altLang="en-US"/>
                    </a:p>
                  </a:txBody>
                  <a:tcPr/>
                </a:tc>
                <a:tc rowSpan="2">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tx2"/>
                        </a:gs>
                        <a:gs pos="100000">
                          <a:schemeClr val="tx2">
                            <a:gamma/>
                            <a:shade val="72549"/>
                            <a:invGamma/>
                          </a:schemeClr>
                        </a:gs>
                      </a:gsLst>
                      <a:lin ang="2700000" scaled="1"/>
                    </a:gradFill>
                  </a:tcPr>
                </a:tc>
                <a:tc vMerge="1">
                  <a:txBody>
                    <a:bodyPr/>
                    <a:lstStyle/>
                    <a:p>
                      <a:endParaRPr kumimoji="1" lang="ja-JP" altLang="en-US"/>
                    </a:p>
                  </a:txBody>
                  <a:tcPr/>
                </a:tc>
                <a:extLst>
                  <a:ext uri="{0D108BD9-81ED-4DB2-BD59-A6C34878D82A}">
                    <a16:rowId xmlns:a16="http://schemas.microsoft.com/office/drawing/2014/main" val="2806984726"/>
                  </a:ext>
                </a:extLst>
              </a:tr>
              <a:tr h="277813">
                <a:tc vMerge="1">
                  <a:txBody>
                    <a:bodyPr/>
                    <a:lstStyle/>
                    <a:p>
                      <a:endParaRPr kumimoji="1" lang="ja-JP" altLang="en-US"/>
                    </a:p>
                  </a:txBody>
                  <a:tcPr/>
                </a:tc>
                <a:tc>
                  <a:txBody>
                    <a:bodyPr/>
                    <a:lstStyle>
                      <a:lvl1pPr>
                        <a:spcBef>
                          <a:spcPct val="20000"/>
                        </a:spcBef>
                        <a:buClr>
                          <a:schemeClr val="hlink"/>
                        </a:buClr>
                        <a:buSzPct val="70000"/>
                        <a:buFont typeface="Wingdings" panose="05000000000000000000" pitchFamily="2" charset="2"/>
                        <a:defRPr kumimoji="1" sz="28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1pPr>
                      <a:lvl2pPr>
                        <a:spcBef>
                          <a:spcPct val="20000"/>
                        </a:spcBef>
                        <a:buClr>
                          <a:schemeClr val="accent2"/>
                        </a:buClr>
                        <a:buSzPct val="70000"/>
                        <a:buFont typeface="Wingdings" panose="05000000000000000000" pitchFamily="2" charset="2"/>
                        <a:defRPr kumimoji="1" sz="24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spcBef>
                          <a:spcPct val="20000"/>
                        </a:spcBef>
                        <a:buClr>
                          <a:schemeClr val="tx2"/>
                        </a:buClr>
                        <a:buSzPct val="70000"/>
                        <a:buFont typeface="Wingdings" panose="05000000000000000000" pitchFamily="2" charset="2"/>
                        <a:defRPr kumimoji="1" sz="2000">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spcBef>
                          <a:spcPct val="20000"/>
                        </a:spcBef>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a typeface="ＭＳ Ｐゴシック" panose="020B0600070205080204" pitchFamily="50" charset="-128"/>
                        </a:rPr>
                        <a:t>ベンダー低</a:t>
                      </a:r>
                      <a:endParaRPr kumimoji="1" lang="ja-JP" altLang="en-US" sz="1800" b="0" i="0" u="none" strike="noStrike" cap="none" normalizeH="0" baseline="0">
                        <a:ln>
                          <a:noFill/>
                        </a:ln>
                        <a:solidFill>
                          <a:schemeClr val="tx1"/>
                        </a:solidFill>
                        <a:effectLst/>
                        <a:latin typeface="Garamond" panose="02020404030301010803" pitchFamily="18" charset="0"/>
                        <a:ea typeface="ＭＳ Ｐゴシック" panose="020B0600070205080204" pitchFamily="50" charset="-128"/>
                      </a:endParaRPr>
                    </a:p>
                  </a:txBody>
                  <a:tcPr marL="75600" marR="756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tx2"/>
                        </a:gs>
                        <a:gs pos="100000">
                          <a:schemeClr val="tx2">
                            <a:gamma/>
                            <a:shade val="60784"/>
                            <a:invGamma/>
                          </a:schemeClr>
                        </a:gs>
                      </a:gsLst>
                      <a:lin ang="2700000" scaled="1"/>
                    </a:gra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72248925"/>
                  </a:ext>
                </a:extLst>
              </a:tr>
            </a:tbl>
          </a:graphicData>
        </a:graphic>
      </p:graphicFrame>
      <p:sp>
        <p:nvSpPr>
          <p:cNvPr id="2375740" name="Rectangle 60"/>
          <p:cNvSpPr>
            <a:spLocks noChangeArrowheads="1"/>
          </p:cNvSpPr>
          <p:nvPr/>
        </p:nvSpPr>
        <p:spPr bwMode="auto">
          <a:xfrm>
            <a:off x="755650" y="6594475"/>
            <a:ext cx="80073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5600" tIns="7200" rIns="75600" bIns="7200">
            <a:spAutoFit/>
          </a:bodyPr>
          <a:lstStyle/>
          <a:p>
            <a:r>
              <a:rPr lang="ja-JP" altLang="en-US" sz="1600">
                <a:effectLst>
                  <a:outerShdw blurRad="38100" dist="38100" dir="2700000" algn="tl">
                    <a:srgbClr val="000000"/>
                  </a:outerShdw>
                </a:effectLst>
              </a:rPr>
              <a:t>「情報システムの信頼性向上のための取引慣行・契約に関する研究会」報告書を参考に作成</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3634" name="Rectangle 2"/>
          <p:cNvSpPr>
            <a:spLocks noGrp="1" noRot="1" noChangeArrowheads="1"/>
          </p:cNvSpPr>
          <p:nvPr>
            <p:ph type="title"/>
          </p:nvPr>
        </p:nvSpPr>
        <p:spPr/>
        <p:txBody>
          <a:bodyPr/>
          <a:lstStyle/>
          <a:p>
            <a:r>
              <a:rPr lang="ja-JP" altLang="en-US"/>
              <a:t>契約書の位置づけ</a:t>
            </a:r>
          </a:p>
        </p:txBody>
      </p:sp>
      <p:sp>
        <p:nvSpPr>
          <p:cNvPr id="2373635" name="Rectangle 3"/>
          <p:cNvSpPr>
            <a:spLocks noGrp="1" noChangeArrowheads="1"/>
          </p:cNvSpPr>
          <p:nvPr>
            <p:ph type="body" idx="1"/>
          </p:nvPr>
        </p:nvSpPr>
        <p:spPr/>
        <p:txBody>
          <a:bodyPr/>
          <a:lstStyle/>
          <a:p>
            <a:pPr>
              <a:lnSpc>
                <a:spcPct val="90000"/>
              </a:lnSpc>
            </a:pPr>
            <a:r>
              <a:rPr lang="ja-JP" altLang="en-US"/>
              <a:t>契約の成立において「契約書」は必須ではない</a:t>
            </a:r>
          </a:p>
          <a:p>
            <a:pPr>
              <a:lnSpc>
                <a:spcPct val="90000"/>
              </a:lnSpc>
            </a:pPr>
            <a:r>
              <a:rPr lang="ja-JP" altLang="en-US"/>
              <a:t>文書化（書面化）の必要性</a:t>
            </a:r>
          </a:p>
          <a:p>
            <a:pPr lvl="1">
              <a:lnSpc>
                <a:spcPct val="90000"/>
              </a:lnSpc>
            </a:pPr>
            <a:r>
              <a:rPr lang="ja-JP" altLang="en-US"/>
              <a:t>合意内容の確認</a:t>
            </a:r>
          </a:p>
          <a:p>
            <a:pPr lvl="1">
              <a:lnSpc>
                <a:spcPct val="90000"/>
              </a:lnSpc>
            </a:pPr>
            <a:r>
              <a:rPr lang="ja-JP" altLang="en-US"/>
              <a:t>契約内容の記録</a:t>
            </a:r>
          </a:p>
          <a:p>
            <a:pPr lvl="1">
              <a:lnSpc>
                <a:spcPct val="90000"/>
              </a:lnSpc>
            </a:pPr>
            <a:r>
              <a:rPr lang="ja-JP" altLang="en-US"/>
              <a:t>訴訟上の証拠</a:t>
            </a:r>
          </a:p>
          <a:p>
            <a:pPr>
              <a:lnSpc>
                <a:spcPct val="90000"/>
              </a:lnSpc>
            </a:pPr>
            <a:r>
              <a:rPr lang="ja-JP" altLang="en-US"/>
              <a:t>モデル契約書</a:t>
            </a:r>
          </a:p>
          <a:p>
            <a:pPr lvl="1">
              <a:lnSpc>
                <a:spcPct val="90000"/>
              </a:lnSpc>
            </a:pPr>
            <a:r>
              <a:rPr lang="ja-JP" altLang="en-US"/>
              <a:t>取引条件（権利義務）の明確化</a:t>
            </a:r>
          </a:p>
          <a:p>
            <a:pPr lvl="1">
              <a:lnSpc>
                <a:spcPct val="90000"/>
              </a:lnSpc>
            </a:pPr>
            <a:r>
              <a:rPr lang="ja-JP" altLang="en-US"/>
              <a:t>仕様を明確化させるものではない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0082" name="Rectangle 2"/>
          <p:cNvSpPr>
            <a:spLocks noGrp="1" noRot="1" noChangeArrowheads="1"/>
          </p:cNvSpPr>
          <p:nvPr>
            <p:ph type="title"/>
          </p:nvPr>
        </p:nvSpPr>
        <p:spPr/>
        <p:txBody>
          <a:bodyPr/>
          <a:lstStyle/>
          <a:p>
            <a:r>
              <a:rPr lang="ja-JP" altLang="en-US"/>
              <a:t>ソフトウエア関連訴訟の争点</a:t>
            </a:r>
          </a:p>
        </p:txBody>
      </p:sp>
      <p:sp>
        <p:nvSpPr>
          <p:cNvPr id="2350083" name="Rectangle 3"/>
          <p:cNvSpPr>
            <a:spLocks noGrp="1" noChangeArrowheads="1"/>
          </p:cNvSpPr>
          <p:nvPr>
            <p:ph type="body" idx="1"/>
          </p:nvPr>
        </p:nvSpPr>
        <p:spPr>
          <a:xfrm>
            <a:off x="457200" y="1412875"/>
            <a:ext cx="8229600" cy="5111750"/>
          </a:xfrm>
        </p:spPr>
        <p:txBody>
          <a:bodyPr/>
          <a:lstStyle/>
          <a:p>
            <a:r>
              <a:rPr lang="ja-JP" altLang="en-US" sz="2800" u="sng">
                <a:solidFill>
                  <a:schemeClr val="hlink"/>
                </a:solidFill>
                <a:effectLst/>
              </a:rPr>
              <a:t>「債務の本旨に従った履行」</a:t>
            </a:r>
            <a:r>
              <a:rPr lang="ja-JP" altLang="en-US" sz="2800">
                <a:effectLst/>
              </a:rPr>
              <a:t>がない</a:t>
            </a:r>
          </a:p>
          <a:p>
            <a:pPr lvl="1"/>
            <a:r>
              <a:rPr lang="ja-JP" altLang="en-US" sz="2400">
                <a:effectLst/>
              </a:rPr>
              <a:t>ソフトウエアが完成していない、あるいは完成できない</a:t>
            </a:r>
          </a:p>
          <a:p>
            <a:pPr lvl="1"/>
            <a:r>
              <a:rPr lang="ja-JP" altLang="en-US" sz="2400">
                <a:effectLst/>
              </a:rPr>
              <a:t>ソフトウエアに不具合（バグ）ないし使用に支障（パフォーマンス不足）がある</a:t>
            </a:r>
          </a:p>
          <a:p>
            <a:pPr lvl="2"/>
            <a:r>
              <a:rPr lang="ja-JP" altLang="en-US" sz="2000">
                <a:effectLst/>
              </a:rPr>
              <a:t>「契約で合意された債務の本旨に従った履行」があったか否かを判断するためには、「</a:t>
            </a:r>
            <a:r>
              <a:rPr lang="ja-JP" altLang="en-US" sz="2000" u="sng">
                <a:solidFill>
                  <a:schemeClr val="hlink"/>
                </a:solidFill>
                <a:effectLst/>
              </a:rPr>
              <a:t>ソフトウエアの仕様の確定</a:t>
            </a:r>
            <a:r>
              <a:rPr lang="ja-JP" altLang="en-US" sz="2000">
                <a:effectLst/>
              </a:rPr>
              <a:t>」が必要。</a:t>
            </a:r>
          </a:p>
          <a:p>
            <a:r>
              <a:rPr lang="ja-JP" altLang="en-US" sz="2800">
                <a:effectLst/>
              </a:rPr>
              <a:t>開発途中での履行不能を理由とする契約解除を巡る紛争</a:t>
            </a:r>
          </a:p>
          <a:p>
            <a:pPr lvl="1"/>
            <a:r>
              <a:rPr lang="ja-JP" altLang="en-US" sz="2400">
                <a:effectLst/>
              </a:rPr>
              <a:t>将来予測の困難性</a:t>
            </a:r>
          </a:p>
          <a:p>
            <a:r>
              <a:rPr lang="ja-JP" altLang="en-US" sz="2800">
                <a:effectLst/>
              </a:rPr>
              <a:t>損害論</a:t>
            </a:r>
          </a:p>
          <a:p>
            <a:pPr lvl="1"/>
            <a:r>
              <a:rPr lang="ja-JP" altLang="en-US" sz="2400">
                <a:effectLst/>
              </a:rPr>
              <a:t>算定の困難性</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2914" name="Rectangle 2"/>
          <p:cNvSpPr>
            <a:spLocks noGrp="1" noRot="1" noChangeArrowheads="1"/>
          </p:cNvSpPr>
          <p:nvPr>
            <p:ph type="title"/>
          </p:nvPr>
        </p:nvSpPr>
        <p:spPr/>
        <p:txBody>
          <a:bodyPr/>
          <a:lstStyle/>
          <a:p>
            <a:r>
              <a:rPr lang="ja-JP" altLang="en-US"/>
              <a:t>開発委託をめぐる紛争①</a:t>
            </a:r>
          </a:p>
        </p:txBody>
      </p:sp>
      <p:sp>
        <p:nvSpPr>
          <p:cNvPr id="2342915" name="Rectangle 3"/>
          <p:cNvSpPr>
            <a:spLocks noGrp="1" noChangeArrowheads="1"/>
          </p:cNvSpPr>
          <p:nvPr>
            <p:ph type="body" idx="1"/>
          </p:nvPr>
        </p:nvSpPr>
        <p:spPr/>
        <p:txBody>
          <a:bodyPr/>
          <a:lstStyle/>
          <a:p>
            <a:r>
              <a:rPr lang="ja-JP" altLang="en-US"/>
              <a:t>東京地裁Ｈ１６・３・１０判決</a:t>
            </a:r>
          </a:p>
          <a:p>
            <a:pPr lvl="1"/>
            <a:r>
              <a:rPr lang="ja-JP" altLang="en-US"/>
              <a:t>請求内容</a:t>
            </a:r>
          </a:p>
          <a:p>
            <a:pPr lvl="2"/>
            <a:r>
              <a:rPr lang="ja-JP" altLang="en-US"/>
              <a:t>Ｘ１（健康保険組合・ユーザー）はＹ（開発会社・ベンダー）に対し、電算システム開発契約の解除を理由として、</a:t>
            </a:r>
            <a:r>
              <a:rPr lang="en-US" altLang="ja-JP"/>
              <a:t>6</a:t>
            </a:r>
            <a:r>
              <a:rPr lang="ja-JP" altLang="en-US"/>
              <a:t>億</a:t>
            </a:r>
            <a:r>
              <a:rPr lang="en-US" altLang="ja-JP"/>
              <a:t>0121</a:t>
            </a:r>
            <a:r>
              <a:rPr lang="ja-JP" altLang="en-US"/>
              <a:t>万</a:t>
            </a:r>
            <a:r>
              <a:rPr lang="en-US" altLang="ja-JP"/>
              <a:t>0157</a:t>
            </a:r>
            <a:r>
              <a:rPr lang="ja-JP" altLang="en-US"/>
              <a:t>円の支払を請求。ＹはＸ１に対し、協力義務違反などを理由として</a:t>
            </a:r>
            <a:r>
              <a:rPr lang="en-US" altLang="ja-JP"/>
              <a:t>4</a:t>
            </a:r>
            <a:r>
              <a:rPr lang="ja-JP" altLang="en-US"/>
              <a:t>億６５４６万</a:t>
            </a:r>
            <a:r>
              <a:rPr lang="en-US" altLang="ja-JP"/>
              <a:t>1500</a:t>
            </a:r>
            <a:r>
              <a:rPr lang="ja-JP" altLang="en-US"/>
              <a:t>円の支払を求めた。</a:t>
            </a:r>
          </a:p>
          <a:p>
            <a:pPr lvl="1"/>
            <a:r>
              <a:rPr lang="ja-JP" altLang="en-US"/>
              <a:t>結論</a:t>
            </a:r>
          </a:p>
          <a:p>
            <a:pPr lvl="2"/>
            <a:r>
              <a:rPr lang="ja-JP" altLang="en-US"/>
              <a:t>裁判所は、Ｘ１の請求のうち</a:t>
            </a:r>
            <a:r>
              <a:rPr lang="en-US" altLang="ja-JP"/>
              <a:t>1</a:t>
            </a:r>
            <a:r>
              <a:rPr lang="ja-JP" altLang="en-US"/>
              <a:t>億</a:t>
            </a:r>
            <a:r>
              <a:rPr lang="en-US" altLang="ja-JP"/>
              <a:t>1340</a:t>
            </a:r>
            <a:r>
              <a:rPr lang="ja-JP" altLang="en-US"/>
              <a:t>万円を認め、その余の請求は棄却</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986" name="Rectangle 2"/>
          <p:cNvSpPr>
            <a:spLocks noGrp="1" noRot="1" noChangeArrowheads="1"/>
          </p:cNvSpPr>
          <p:nvPr>
            <p:ph type="title"/>
          </p:nvPr>
        </p:nvSpPr>
        <p:spPr/>
        <p:txBody>
          <a:bodyPr/>
          <a:lstStyle/>
          <a:p>
            <a:r>
              <a:rPr lang="ja-JP" altLang="en-US"/>
              <a:t>開発委託をめぐる紛争②</a:t>
            </a:r>
          </a:p>
        </p:txBody>
      </p:sp>
      <p:sp>
        <p:nvSpPr>
          <p:cNvPr id="2345987" name="Rectangle 3"/>
          <p:cNvSpPr>
            <a:spLocks noGrp="1" noChangeArrowheads="1"/>
          </p:cNvSpPr>
          <p:nvPr>
            <p:ph type="body" idx="1"/>
          </p:nvPr>
        </p:nvSpPr>
        <p:spPr/>
        <p:txBody>
          <a:bodyPr/>
          <a:lstStyle/>
          <a:p>
            <a:pPr>
              <a:lnSpc>
                <a:spcPct val="80000"/>
              </a:lnSpc>
            </a:pPr>
            <a:r>
              <a:rPr lang="ja-JP" altLang="en-US" sz="2400"/>
              <a:t>争点及び判断</a:t>
            </a:r>
          </a:p>
          <a:p>
            <a:pPr lvl="1">
              <a:lnSpc>
                <a:spcPct val="80000"/>
              </a:lnSpc>
            </a:pPr>
            <a:r>
              <a:rPr lang="ja-JP" altLang="en-US" sz="2000"/>
              <a:t>Ｙ（ベンダー）の債務内容はどのような内容か。Ｙは債務を契約どおりに履行していたか</a:t>
            </a:r>
          </a:p>
          <a:p>
            <a:pPr lvl="2">
              <a:lnSpc>
                <a:spcPct val="80000"/>
              </a:lnSpc>
            </a:pPr>
            <a:r>
              <a:rPr lang="ja-JP" altLang="en-US" sz="1800"/>
              <a:t>Ｙは、システム開発の専門業者として、</a:t>
            </a:r>
            <a:r>
              <a:rPr lang="ja-JP" altLang="en-US" sz="1800" u="sng">
                <a:solidFill>
                  <a:schemeClr val="hlink"/>
                </a:solidFill>
              </a:rPr>
              <a:t>自らが有する高度の専門的知識と経験に基づき</a:t>
            </a:r>
            <a:r>
              <a:rPr lang="ja-JP" altLang="en-US" sz="1800"/>
              <a:t>、開発契約の契約書及びシステム提案書に従ってシステムを完成させるべき債務を負担。Ｙのプロジェクトマネージメントには不適切な点あり。</a:t>
            </a:r>
          </a:p>
          <a:p>
            <a:pPr lvl="1">
              <a:lnSpc>
                <a:spcPct val="80000"/>
              </a:lnSpc>
            </a:pPr>
            <a:r>
              <a:rPr lang="ja-JP" altLang="en-US" sz="2000"/>
              <a:t>Ｘ１（ユーザー）はＹによる</a:t>
            </a:r>
            <a:r>
              <a:rPr lang="ja-JP" altLang="en-US" sz="2000" u="sng">
                <a:solidFill>
                  <a:schemeClr val="hlink"/>
                </a:solidFill>
              </a:rPr>
              <a:t>開発に協力すべき契約上の義務（協力義務）</a:t>
            </a:r>
            <a:r>
              <a:rPr lang="ja-JP" altLang="en-US" sz="2000"/>
              <a:t>を負うか。</a:t>
            </a:r>
          </a:p>
          <a:p>
            <a:pPr lvl="2">
              <a:lnSpc>
                <a:spcPct val="80000"/>
              </a:lnSpc>
            </a:pPr>
            <a:r>
              <a:rPr lang="ja-JP" altLang="en-US" sz="1800"/>
              <a:t>Ｘ１は開発過程において、資料等の提供その他本件電算システム開発のために必要な協力を求められた場合、これに応じて必要な協力を行うべき契約上の義務を負っている。</a:t>
            </a:r>
          </a:p>
          <a:p>
            <a:pPr lvl="2">
              <a:lnSpc>
                <a:spcPct val="80000"/>
              </a:lnSpc>
            </a:pPr>
            <a:r>
              <a:rPr lang="ja-JP" altLang="en-US" sz="1800"/>
              <a:t>Ｙから求められた懸案事項を目標期限までに解決しなかった点で、適時適切な協力を行わなかった点が認められるが、Ｘ１が基本設計確定後に機能の追加や変更をしたことについて、Ｙがプロジェクトマネジメント義務を追っている以上、協力義務違反にはならな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7010" name="Rectangle 2"/>
          <p:cNvSpPr>
            <a:spLocks noGrp="1" noRot="1" noChangeArrowheads="1"/>
          </p:cNvSpPr>
          <p:nvPr>
            <p:ph type="title"/>
          </p:nvPr>
        </p:nvSpPr>
        <p:spPr/>
        <p:txBody>
          <a:bodyPr/>
          <a:lstStyle/>
          <a:p>
            <a:r>
              <a:rPr lang="ja-JP" altLang="en-US"/>
              <a:t>開発委託をめぐる紛争③</a:t>
            </a:r>
          </a:p>
        </p:txBody>
      </p:sp>
      <p:sp>
        <p:nvSpPr>
          <p:cNvPr id="2347011" name="Rectangle 3"/>
          <p:cNvSpPr>
            <a:spLocks noGrp="1" noChangeArrowheads="1"/>
          </p:cNvSpPr>
          <p:nvPr>
            <p:ph type="body" idx="1"/>
          </p:nvPr>
        </p:nvSpPr>
        <p:spPr/>
        <p:txBody>
          <a:bodyPr/>
          <a:lstStyle/>
          <a:p>
            <a:pPr lvl="1">
              <a:lnSpc>
                <a:spcPct val="90000"/>
              </a:lnSpc>
            </a:pPr>
            <a:r>
              <a:rPr lang="ja-JP" altLang="en-US" sz="2400"/>
              <a:t>開発作業が遅れ、完成至らなかった原因及びその責めを負うのはどちらか</a:t>
            </a:r>
          </a:p>
          <a:p>
            <a:pPr lvl="2">
              <a:lnSpc>
                <a:spcPct val="90000"/>
              </a:lnSpc>
            </a:pPr>
            <a:r>
              <a:rPr lang="ja-JP" altLang="en-US" sz="2000"/>
              <a:t>Ｘ１（ユーザー）及びＹ（ベンダー）</a:t>
            </a:r>
            <a:r>
              <a:rPr lang="ja-JP" altLang="en-US" sz="2000" u="sng">
                <a:solidFill>
                  <a:schemeClr val="hlink"/>
                </a:solidFill>
              </a:rPr>
              <a:t>双方の不完全な履行</a:t>
            </a:r>
            <a:r>
              <a:rPr lang="ja-JP" altLang="en-US" sz="2000"/>
              <a:t>によるものであり、一方が責任を負うものではない</a:t>
            </a:r>
          </a:p>
          <a:p>
            <a:pPr lvl="1">
              <a:lnSpc>
                <a:spcPct val="90000"/>
              </a:lnSpc>
            </a:pPr>
            <a:r>
              <a:rPr lang="ja-JP" altLang="en-US" sz="2400"/>
              <a:t>Ｘ１による解除は有効か</a:t>
            </a:r>
          </a:p>
          <a:p>
            <a:pPr lvl="2">
              <a:lnSpc>
                <a:spcPct val="90000"/>
              </a:lnSpc>
            </a:pPr>
            <a:r>
              <a:rPr lang="ja-JP" altLang="en-US" sz="2000"/>
              <a:t>注文者による損害賠償を前提とする解除（民</a:t>
            </a:r>
            <a:r>
              <a:rPr lang="en-US" altLang="ja-JP" sz="2000"/>
              <a:t>641</a:t>
            </a:r>
            <a:r>
              <a:rPr lang="ja-JP" altLang="en-US" sz="2000"/>
              <a:t>条）による解除のみ認定</a:t>
            </a:r>
          </a:p>
          <a:p>
            <a:pPr lvl="3">
              <a:lnSpc>
                <a:spcPct val="90000"/>
              </a:lnSpc>
            </a:pPr>
            <a:r>
              <a:rPr lang="ja-JP" altLang="en-US" sz="1800"/>
              <a:t>民</a:t>
            </a:r>
            <a:r>
              <a:rPr lang="en-US" altLang="ja-JP" sz="1800"/>
              <a:t>641</a:t>
            </a:r>
            <a:r>
              <a:rPr lang="ja-JP" altLang="en-US" sz="1800"/>
              <a:t>は損害賠償をすれば、いつでも解約可という条文 </a:t>
            </a:r>
          </a:p>
          <a:p>
            <a:pPr lvl="1">
              <a:lnSpc>
                <a:spcPct val="90000"/>
              </a:lnSpc>
            </a:pPr>
            <a:r>
              <a:rPr lang="ja-JP" altLang="en-US" sz="2400"/>
              <a:t>損害額</a:t>
            </a:r>
          </a:p>
          <a:p>
            <a:pPr lvl="2">
              <a:lnSpc>
                <a:spcPct val="90000"/>
              </a:lnSpc>
            </a:pPr>
            <a:r>
              <a:rPr lang="ja-JP" altLang="en-US" sz="2000"/>
              <a:t>Ｙに生じた損害に</a:t>
            </a:r>
            <a:r>
              <a:rPr lang="en-US" altLang="ja-JP" sz="2000"/>
              <a:t>6</a:t>
            </a:r>
            <a:r>
              <a:rPr lang="ja-JP" altLang="en-US" sz="2000"/>
              <a:t>割の過失相殺の適用</a:t>
            </a:r>
          </a:p>
          <a:p>
            <a:pPr lvl="2">
              <a:lnSpc>
                <a:spcPct val="90000"/>
              </a:lnSpc>
            </a:pPr>
            <a:r>
              <a:rPr lang="ja-JP" altLang="en-US" sz="2000"/>
              <a:t>ＹのＸ１に対する委託料相当損害金</a:t>
            </a:r>
            <a:r>
              <a:rPr lang="en-US" altLang="ja-JP" sz="2000"/>
              <a:t>3</a:t>
            </a:r>
            <a:r>
              <a:rPr lang="ja-JP" altLang="en-US" sz="2000"/>
              <a:t>億</a:t>
            </a:r>
            <a:r>
              <a:rPr lang="en-US" altLang="ja-JP" sz="2000"/>
              <a:t>4650</a:t>
            </a:r>
            <a:r>
              <a:rPr lang="ja-JP" altLang="en-US" sz="2000"/>
              <a:t>円を損害と認定</a:t>
            </a:r>
          </a:p>
          <a:p>
            <a:pPr lvl="2">
              <a:lnSpc>
                <a:spcPct val="90000"/>
              </a:lnSpc>
            </a:pPr>
            <a:r>
              <a:rPr lang="en-US" altLang="ja-JP" sz="2000"/>
              <a:t>6</a:t>
            </a:r>
            <a:r>
              <a:rPr lang="ja-JP" altLang="en-US" sz="2000"/>
              <a:t>割の過失相殺後の金額からＸ１の既払金額</a:t>
            </a:r>
            <a:r>
              <a:rPr lang="en-US" altLang="ja-JP" sz="2000"/>
              <a:t>2</a:t>
            </a:r>
            <a:r>
              <a:rPr lang="ja-JP" altLang="en-US" sz="2000"/>
              <a:t>億</a:t>
            </a:r>
            <a:r>
              <a:rPr lang="en-US" altLang="ja-JP" sz="2000"/>
              <a:t>5000</a:t>
            </a:r>
            <a:r>
              <a:rPr lang="ja-JP" altLang="en-US" sz="2000"/>
              <a:t>万円を差し引き、Ｘ１に対して</a:t>
            </a:r>
            <a:r>
              <a:rPr lang="en-US" altLang="ja-JP" sz="2000"/>
              <a:t>1</a:t>
            </a:r>
            <a:r>
              <a:rPr lang="ja-JP" altLang="en-US" sz="2000"/>
              <a:t>億</a:t>
            </a:r>
            <a:r>
              <a:rPr lang="en-US" altLang="ja-JP" sz="2000"/>
              <a:t>1340</a:t>
            </a:r>
            <a:r>
              <a:rPr lang="ja-JP" altLang="en-US" sz="2000"/>
              <a:t>万円の支払を命じた</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0322" name="Rectangle 2"/>
          <p:cNvSpPr>
            <a:spLocks noGrp="1" noRot="1" noChangeArrowheads="1"/>
          </p:cNvSpPr>
          <p:nvPr>
            <p:ph type="title"/>
          </p:nvPr>
        </p:nvSpPr>
        <p:spPr/>
        <p:txBody>
          <a:bodyPr/>
          <a:lstStyle/>
          <a:p>
            <a:r>
              <a:rPr lang="ja-JP" altLang="en-US"/>
              <a:t>開発契約の内容確定①</a:t>
            </a:r>
          </a:p>
        </p:txBody>
      </p:sp>
      <p:sp>
        <p:nvSpPr>
          <p:cNvPr id="2360323" name="Rectangle 3"/>
          <p:cNvSpPr>
            <a:spLocks noGrp="1" noChangeArrowheads="1"/>
          </p:cNvSpPr>
          <p:nvPr>
            <p:ph type="body" idx="1"/>
          </p:nvPr>
        </p:nvSpPr>
        <p:spPr/>
        <p:txBody>
          <a:bodyPr/>
          <a:lstStyle/>
          <a:p>
            <a:pPr>
              <a:lnSpc>
                <a:spcPct val="90000"/>
              </a:lnSpc>
            </a:pPr>
            <a:r>
              <a:rPr lang="ja-JP" altLang="en-US" sz="2400"/>
              <a:t>争点</a:t>
            </a:r>
          </a:p>
          <a:p>
            <a:pPr lvl="1">
              <a:lnSpc>
                <a:spcPct val="90000"/>
              </a:lnSpc>
            </a:pPr>
            <a:r>
              <a:rPr lang="ja-JP" altLang="en-US" sz="2000"/>
              <a:t>現行システムを網羅する新システム構築することが契約内容となっていたか</a:t>
            </a:r>
          </a:p>
          <a:p>
            <a:pPr>
              <a:lnSpc>
                <a:spcPct val="90000"/>
              </a:lnSpc>
            </a:pPr>
            <a:r>
              <a:rPr lang="ja-JP" altLang="en-US" sz="2400"/>
              <a:t>現状分析調査報告書</a:t>
            </a:r>
          </a:p>
          <a:p>
            <a:pPr lvl="1">
              <a:lnSpc>
                <a:spcPct val="90000"/>
              </a:lnSpc>
            </a:pPr>
            <a:r>
              <a:rPr lang="ja-JP" altLang="en-US" sz="2000"/>
              <a:t>開発契約と一体ではない</a:t>
            </a:r>
          </a:p>
          <a:p>
            <a:pPr lvl="2">
              <a:lnSpc>
                <a:spcPct val="90000"/>
              </a:lnSpc>
            </a:pPr>
            <a:r>
              <a:rPr lang="ja-JP" altLang="en-US" sz="1800"/>
              <a:t>本件電算システム開発契約書とは別個の目的を有する契約に基づき作成、提出した文書であり、その後国保が被告を含む複数の開発業者に提案書の提出を依頼した</a:t>
            </a:r>
          </a:p>
          <a:p>
            <a:pPr lvl="2">
              <a:lnSpc>
                <a:spcPct val="90000"/>
              </a:lnSpc>
            </a:pPr>
            <a:r>
              <a:rPr lang="ja-JP" altLang="en-US" sz="1800"/>
              <a:t>同報告書は現行システムを網羅する新システム構築を前提としていた</a:t>
            </a:r>
          </a:p>
          <a:p>
            <a:pPr>
              <a:lnSpc>
                <a:spcPct val="90000"/>
              </a:lnSpc>
            </a:pPr>
            <a:r>
              <a:rPr lang="ja-JP" altLang="en-US" sz="2400"/>
              <a:t>提案書</a:t>
            </a:r>
          </a:p>
          <a:p>
            <a:pPr lvl="1">
              <a:lnSpc>
                <a:spcPct val="90000"/>
              </a:lnSpc>
            </a:pPr>
            <a:r>
              <a:rPr lang="ja-JP" altLang="en-US" sz="2000"/>
              <a:t>契約と一体をなすもの</a:t>
            </a:r>
          </a:p>
          <a:p>
            <a:pPr lvl="2">
              <a:lnSpc>
                <a:spcPct val="90000"/>
              </a:lnSpc>
            </a:pPr>
            <a:r>
              <a:rPr lang="ja-JP" altLang="en-US" sz="1800"/>
              <a:t>被告も争っていない</a:t>
            </a:r>
          </a:p>
          <a:p>
            <a:pPr lvl="2">
              <a:lnSpc>
                <a:spcPct val="90000"/>
              </a:lnSpc>
            </a:pPr>
            <a:r>
              <a:rPr lang="ja-JP" altLang="en-US" sz="1800"/>
              <a:t>提案書には、情報システム開発にかかるＪＩＳ規格である「ＳＬＣＰ－ＪＣＦ９４」に準拠した開発手順が添付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1586" name="Rectangle 2"/>
          <p:cNvSpPr>
            <a:spLocks noGrp="1" noRot="1" noChangeArrowheads="1"/>
          </p:cNvSpPr>
          <p:nvPr>
            <p:ph type="title"/>
          </p:nvPr>
        </p:nvSpPr>
        <p:spPr/>
        <p:txBody>
          <a:bodyPr/>
          <a:lstStyle/>
          <a:p>
            <a:r>
              <a:rPr lang="ja-JP" altLang="en-US"/>
              <a:t>開発契約の内容確定②</a:t>
            </a:r>
          </a:p>
        </p:txBody>
      </p:sp>
      <p:sp>
        <p:nvSpPr>
          <p:cNvPr id="2371587" name="Rectangle 3"/>
          <p:cNvSpPr>
            <a:spLocks noGrp="1" noChangeArrowheads="1"/>
          </p:cNvSpPr>
          <p:nvPr>
            <p:ph type="body" idx="1"/>
          </p:nvPr>
        </p:nvSpPr>
        <p:spPr/>
        <p:txBody>
          <a:bodyPr/>
          <a:lstStyle/>
          <a:p>
            <a:pPr>
              <a:lnSpc>
                <a:spcPct val="80000"/>
              </a:lnSpc>
            </a:pPr>
            <a:r>
              <a:rPr lang="ja-JP" altLang="en-US" sz="2800"/>
              <a:t>契約書があったとしても、それだけで契約内容が確定するわけではない</a:t>
            </a:r>
          </a:p>
          <a:p>
            <a:pPr lvl="1">
              <a:lnSpc>
                <a:spcPct val="80000"/>
              </a:lnSpc>
            </a:pPr>
            <a:r>
              <a:rPr lang="ja-JP" altLang="en-US" sz="2400"/>
              <a:t>前記判例他</a:t>
            </a:r>
          </a:p>
          <a:p>
            <a:pPr lvl="2">
              <a:lnSpc>
                <a:spcPct val="80000"/>
              </a:lnSpc>
            </a:pPr>
            <a:r>
              <a:rPr lang="ja-JP" altLang="en-US" sz="2000"/>
              <a:t>特に既存のシステムをリプレースする場合</a:t>
            </a:r>
          </a:p>
          <a:p>
            <a:pPr>
              <a:lnSpc>
                <a:spcPct val="80000"/>
              </a:lnSpc>
            </a:pPr>
            <a:r>
              <a:rPr lang="ja-JP" altLang="en-US" sz="2800"/>
              <a:t>小規模な開発の場合</a:t>
            </a:r>
          </a:p>
          <a:p>
            <a:pPr lvl="1">
              <a:lnSpc>
                <a:spcPct val="80000"/>
              </a:lnSpc>
            </a:pPr>
            <a:r>
              <a:rPr lang="ja-JP" altLang="en-US" sz="2400"/>
              <a:t>契約書が存在しない</a:t>
            </a:r>
          </a:p>
          <a:p>
            <a:pPr lvl="2">
              <a:lnSpc>
                <a:spcPct val="80000"/>
              </a:lnSpc>
            </a:pPr>
            <a:r>
              <a:rPr lang="ja-JP" altLang="en-US" sz="2000"/>
              <a:t>契約書の存在は、契約の成立に必須ではないが、契約の成立が認められるかはケースバイケース</a:t>
            </a:r>
          </a:p>
          <a:p>
            <a:pPr lvl="3">
              <a:lnSpc>
                <a:spcPct val="80000"/>
              </a:lnSpc>
            </a:pPr>
            <a:r>
              <a:rPr lang="ja-JP" altLang="en-US" sz="1800"/>
              <a:t>傾向としては契約書が存在しないものについては、成立に慎重な判断がされる傾向</a:t>
            </a:r>
          </a:p>
          <a:p>
            <a:pPr lvl="4">
              <a:lnSpc>
                <a:spcPct val="80000"/>
              </a:lnSpc>
            </a:pPr>
            <a:r>
              <a:rPr lang="ja-JP" altLang="en-US" sz="1800"/>
              <a:t>契約締結上の過失</a:t>
            </a:r>
          </a:p>
          <a:p>
            <a:pPr lvl="1">
              <a:lnSpc>
                <a:spcPct val="80000"/>
              </a:lnSpc>
            </a:pPr>
            <a:r>
              <a:rPr lang="ja-JP" altLang="en-US" sz="2400"/>
              <a:t>ユーザー側の能力が低い場合は、ユーザー側有利に参酌する場合も</a:t>
            </a:r>
          </a:p>
          <a:p>
            <a:pPr lvl="1">
              <a:lnSpc>
                <a:spcPct val="80000"/>
              </a:lnSpc>
            </a:pPr>
            <a:endParaRPr lang="en-US" altLang="ja-JP"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3394" name="Rectangle 2"/>
          <p:cNvSpPr>
            <a:spLocks noGrp="1" noRot="1" noChangeArrowheads="1"/>
          </p:cNvSpPr>
          <p:nvPr>
            <p:ph type="title"/>
          </p:nvPr>
        </p:nvSpPr>
        <p:spPr/>
        <p:txBody>
          <a:bodyPr/>
          <a:lstStyle/>
          <a:p>
            <a:r>
              <a:rPr lang="ja-JP" altLang="en-US"/>
              <a:t>基本設計書の位置づけ</a:t>
            </a:r>
          </a:p>
        </p:txBody>
      </p:sp>
      <p:sp>
        <p:nvSpPr>
          <p:cNvPr id="2363395" name="Rectangle 3"/>
          <p:cNvSpPr>
            <a:spLocks noGrp="1" noChangeArrowheads="1"/>
          </p:cNvSpPr>
          <p:nvPr>
            <p:ph type="body" idx="1"/>
          </p:nvPr>
        </p:nvSpPr>
        <p:spPr/>
        <p:txBody>
          <a:bodyPr/>
          <a:lstStyle/>
          <a:p>
            <a:pPr>
              <a:lnSpc>
                <a:spcPct val="80000"/>
              </a:lnSpc>
            </a:pPr>
            <a:r>
              <a:rPr lang="ja-JP" altLang="en-US" sz="2800"/>
              <a:t>基本設計書の検収</a:t>
            </a:r>
          </a:p>
          <a:p>
            <a:pPr lvl="1">
              <a:lnSpc>
                <a:spcPct val="80000"/>
              </a:lnSpc>
            </a:pPr>
            <a:r>
              <a:rPr lang="ja-JP" altLang="en-US" sz="2400"/>
              <a:t>ベンダー側は、基本設計書により契約において構築する機能が確定したと主張</a:t>
            </a:r>
          </a:p>
          <a:p>
            <a:pPr lvl="2">
              <a:lnSpc>
                <a:spcPct val="80000"/>
              </a:lnSpc>
            </a:pPr>
            <a:r>
              <a:rPr lang="ja-JP" altLang="en-US" sz="2000"/>
              <a:t>基本設計書を納品し、受領書及び検収書を受領し、仕様の凍結」の説明に異議を述べなかった</a:t>
            </a:r>
          </a:p>
          <a:p>
            <a:pPr lvl="1">
              <a:lnSpc>
                <a:spcPct val="80000"/>
              </a:lnSpc>
            </a:pPr>
            <a:r>
              <a:rPr lang="ja-JP" altLang="en-US" sz="2400"/>
              <a:t>裁判所の判断</a:t>
            </a:r>
          </a:p>
          <a:p>
            <a:pPr lvl="2">
              <a:lnSpc>
                <a:spcPct val="80000"/>
              </a:lnSpc>
            </a:pPr>
            <a:r>
              <a:rPr lang="ja-JP" altLang="en-US" sz="2000"/>
              <a:t>仕様の「凍結」は「確定」と同義ではない</a:t>
            </a:r>
          </a:p>
          <a:p>
            <a:pPr lvl="3">
              <a:lnSpc>
                <a:spcPct val="80000"/>
              </a:lnSpc>
            </a:pPr>
            <a:r>
              <a:rPr lang="ja-JP" altLang="en-US" sz="1800"/>
              <a:t>その時点での到達点を仮の結論として、別途検討の余地を認めたもの</a:t>
            </a:r>
          </a:p>
          <a:p>
            <a:pPr lvl="2">
              <a:lnSpc>
                <a:spcPct val="80000"/>
              </a:lnSpc>
            </a:pPr>
            <a:r>
              <a:rPr lang="ja-JP" altLang="en-US" sz="2000"/>
              <a:t>システム連絡会議の発言、上司への報告、要求事項の聴取がなかった、ＳＬＣＰの開発手順で要求されている書類が作成されていない等の事情から認定</a:t>
            </a:r>
          </a:p>
          <a:p>
            <a:pPr>
              <a:lnSpc>
                <a:spcPct val="80000"/>
              </a:lnSpc>
            </a:pPr>
            <a:r>
              <a:rPr lang="ja-JP" altLang="en-US" sz="2800"/>
              <a:t>基本設計書の検収のみで、仕様の確定（契約範囲の確定）、仕様変更の問題は解決しない</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0562" name="Rectangle 2"/>
          <p:cNvSpPr>
            <a:spLocks noGrp="1" noRot="1" noChangeArrowheads="1"/>
          </p:cNvSpPr>
          <p:nvPr>
            <p:ph type="title"/>
          </p:nvPr>
        </p:nvSpPr>
        <p:spPr/>
        <p:txBody>
          <a:bodyPr/>
          <a:lstStyle/>
          <a:p>
            <a:r>
              <a:rPr lang="ja-JP" altLang="en-US"/>
              <a:t>打合せ議事録</a:t>
            </a:r>
          </a:p>
        </p:txBody>
      </p:sp>
      <p:sp>
        <p:nvSpPr>
          <p:cNvPr id="2370563" name="Rectangle 3"/>
          <p:cNvSpPr>
            <a:spLocks noGrp="1" noChangeArrowheads="1"/>
          </p:cNvSpPr>
          <p:nvPr>
            <p:ph type="body" idx="1"/>
          </p:nvPr>
        </p:nvSpPr>
        <p:spPr/>
        <p:txBody>
          <a:bodyPr/>
          <a:lstStyle/>
          <a:p>
            <a:pPr>
              <a:lnSpc>
                <a:spcPct val="90000"/>
              </a:lnSpc>
            </a:pPr>
            <a:r>
              <a:rPr lang="ja-JP" altLang="en-US" sz="2400"/>
              <a:t>打合せ議事録</a:t>
            </a:r>
          </a:p>
          <a:p>
            <a:pPr lvl="1">
              <a:lnSpc>
                <a:spcPct val="90000"/>
              </a:lnSpc>
            </a:pPr>
            <a:r>
              <a:rPr lang="ja-JP" altLang="en-US" sz="2000"/>
              <a:t>仕様の確定等のための重要な証拠</a:t>
            </a:r>
          </a:p>
          <a:p>
            <a:pPr lvl="2">
              <a:lnSpc>
                <a:spcPct val="90000"/>
              </a:lnSpc>
            </a:pPr>
            <a:r>
              <a:rPr lang="ja-JP" altLang="en-US" sz="1800"/>
              <a:t>議事録だけでなく、メールのやりとり等も証拠に</a:t>
            </a:r>
          </a:p>
          <a:p>
            <a:pPr lvl="3">
              <a:lnSpc>
                <a:spcPct val="90000"/>
              </a:lnSpc>
            </a:pPr>
            <a:r>
              <a:rPr lang="ja-JP" altLang="en-US" sz="1600"/>
              <a:t>電子文書の取扱</a:t>
            </a:r>
          </a:p>
          <a:p>
            <a:pPr>
              <a:lnSpc>
                <a:spcPct val="90000"/>
              </a:lnSpc>
            </a:pPr>
            <a:r>
              <a:rPr lang="ja-JP" altLang="en-US" sz="2400"/>
              <a:t>議事録等の限界</a:t>
            </a:r>
          </a:p>
          <a:p>
            <a:pPr lvl="1">
              <a:lnSpc>
                <a:spcPct val="90000"/>
              </a:lnSpc>
            </a:pPr>
            <a:r>
              <a:rPr lang="ja-JP" altLang="en-US" sz="2000"/>
              <a:t>法的紛争を念頭に置いた記述がない</a:t>
            </a:r>
          </a:p>
          <a:p>
            <a:pPr lvl="1">
              <a:lnSpc>
                <a:spcPct val="90000"/>
              </a:lnSpc>
            </a:pPr>
            <a:r>
              <a:rPr lang="ja-JP" altLang="en-US" sz="2000"/>
              <a:t>概念の不統一性の問題</a:t>
            </a:r>
          </a:p>
          <a:p>
            <a:pPr lvl="2">
              <a:lnSpc>
                <a:spcPct val="90000"/>
              </a:lnSpc>
            </a:pPr>
            <a:r>
              <a:rPr lang="ja-JP" altLang="en-US" sz="1800"/>
              <a:t>ＩＴに関する専門用語の理解の困難性と概念の不統一性の問題がある。専門用語自体が発注者にとっては理解が困難であることに加え，ソフトハウス側が業界で通常使用されている用語法と異なる独自の造語を使用する場合もあり，発注者に誤解を生じさせる要因になることが多い。」</a:t>
            </a:r>
          </a:p>
          <a:p>
            <a:pPr lvl="3">
              <a:lnSpc>
                <a:spcPct val="90000"/>
              </a:lnSpc>
            </a:pPr>
            <a:r>
              <a:rPr lang="ja-JP" altLang="en-US" sz="1600"/>
              <a:t>前掲：</a:t>
            </a:r>
            <a:r>
              <a:rPr lang="zh-TW" altLang="en-US" sz="1600"/>
              <a:t>東京地裁民事第２２部 田中信義</a:t>
            </a:r>
            <a:r>
              <a:rPr lang="ja-JP" altLang="en-US" sz="1600"/>
              <a:t>「東京地裁におけるＩＴ関係事件の調停手続による処理の概要」より</a:t>
            </a:r>
          </a:p>
          <a:p>
            <a:pPr lvl="1">
              <a:lnSpc>
                <a:spcPct val="90000"/>
              </a:lnSpc>
            </a:pPr>
            <a:r>
              <a:rPr lang="ja-JP" altLang="en-US" sz="2000"/>
              <a:t>経営陣と情報システム部門での意識の齟齬</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42" name="Rectangle 2"/>
          <p:cNvSpPr>
            <a:spLocks noGrp="1" noRot="1" noChangeArrowheads="1"/>
          </p:cNvSpPr>
          <p:nvPr>
            <p:ph type="title"/>
          </p:nvPr>
        </p:nvSpPr>
        <p:spPr/>
        <p:txBody>
          <a:bodyPr/>
          <a:lstStyle/>
          <a:p>
            <a:r>
              <a:rPr lang="ja-JP" altLang="en-US"/>
              <a:t>法的観点からの可視化</a:t>
            </a:r>
          </a:p>
        </p:txBody>
      </p:sp>
      <p:sp>
        <p:nvSpPr>
          <p:cNvPr id="2365443" name="Rectangle 3"/>
          <p:cNvSpPr>
            <a:spLocks noGrp="1" noChangeArrowheads="1"/>
          </p:cNvSpPr>
          <p:nvPr>
            <p:ph type="body" idx="1"/>
          </p:nvPr>
        </p:nvSpPr>
        <p:spPr/>
        <p:txBody>
          <a:bodyPr/>
          <a:lstStyle/>
          <a:p>
            <a:r>
              <a:rPr lang="ja-JP" altLang="en-US"/>
              <a:t>法的紛争の解決</a:t>
            </a:r>
          </a:p>
          <a:p>
            <a:pPr lvl="1"/>
            <a:r>
              <a:rPr lang="ja-JP" altLang="en-US"/>
              <a:t>証拠に基づき事実を確定し、法律を当てはめる</a:t>
            </a:r>
          </a:p>
          <a:p>
            <a:pPr lvl="2"/>
            <a:r>
              <a:rPr lang="ja-JP" altLang="en-US"/>
              <a:t>「証拠」が重要</a:t>
            </a:r>
          </a:p>
          <a:p>
            <a:r>
              <a:rPr lang="ja-JP" altLang="en-US"/>
              <a:t>ソフトウェア開発</a:t>
            </a:r>
          </a:p>
          <a:p>
            <a:pPr lvl="1"/>
            <a:r>
              <a:rPr lang="ja-JP" altLang="en-US"/>
              <a:t>法律家（あるいはユーザ）から見てソフトウェアは見えないもの</a:t>
            </a:r>
          </a:p>
          <a:p>
            <a:pPr lvl="2"/>
            <a:r>
              <a:rPr lang="ja-JP" altLang="en-US"/>
              <a:t>ソフトウェアは可視化が難しい</a:t>
            </a:r>
          </a:p>
          <a:p>
            <a:pPr lvl="3"/>
            <a:r>
              <a:rPr lang="ja-JP" altLang="en-US"/>
              <a:t>建築請負⇔ソフトウェア開発</a:t>
            </a:r>
          </a:p>
          <a:p>
            <a:pPr lvl="1"/>
            <a:r>
              <a:rPr lang="ja-JP" altLang="en-US"/>
              <a:t>可視化≒証拠化</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2130" name="Rectangle 2"/>
          <p:cNvSpPr>
            <a:spLocks noGrp="1" noRot="1" noChangeArrowheads="1"/>
          </p:cNvSpPr>
          <p:nvPr>
            <p:ph type="title"/>
          </p:nvPr>
        </p:nvSpPr>
        <p:spPr/>
        <p:txBody>
          <a:bodyPr/>
          <a:lstStyle/>
          <a:p>
            <a:r>
              <a:rPr lang="ja-JP" altLang="en-US"/>
              <a:t>仕様変更の問題</a:t>
            </a:r>
          </a:p>
        </p:txBody>
      </p:sp>
      <p:sp>
        <p:nvSpPr>
          <p:cNvPr id="2352131" name="Rectangle 3"/>
          <p:cNvSpPr>
            <a:spLocks noGrp="1" noChangeArrowheads="1"/>
          </p:cNvSpPr>
          <p:nvPr>
            <p:ph type="body" idx="1"/>
          </p:nvPr>
        </p:nvSpPr>
        <p:spPr/>
        <p:txBody>
          <a:bodyPr/>
          <a:lstStyle/>
          <a:p>
            <a:r>
              <a:rPr lang="ja-JP" altLang="en-US"/>
              <a:t>仕様変更か否かは裁判所にとって明確でないことが多い</a:t>
            </a:r>
          </a:p>
          <a:p>
            <a:pPr lvl="1"/>
            <a:r>
              <a:rPr lang="ja-JP" altLang="en-US"/>
              <a:t>契約内容の確定の問題</a:t>
            </a:r>
          </a:p>
          <a:p>
            <a:pPr lvl="2"/>
            <a:r>
              <a:rPr lang="ja-JP" altLang="en-US"/>
              <a:t>当初仕様（契約内容）が不明確でない</a:t>
            </a:r>
          </a:p>
          <a:p>
            <a:pPr lvl="2"/>
            <a:r>
              <a:rPr lang="ja-JP" altLang="en-US"/>
              <a:t>仕様確定段階について双方の認識の相違</a:t>
            </a:r>
          </a:p>
          <a:p>
            <a:pPr lvl="3"/>
            <a:r>
              <a:rPr lang="ja-JP" altLang="en-US"/>
              <a:t>前記、設計書に対する「検収」の問題等</a:t>
            </a:r>
          </a:p>
          <a:p>
            <a:pPr lvl="1"/>
            <a:r>
              <a:rPr lang="ja-JP" altLang="en-US"/>
              <a:t>打ち合わせ議事録の記載</a:t>
            </a:r>
          </a:p>
          <a:p>
            <a:pPr lvl="2"/>
            <a:r>
              <a:rPr lang="ja-JP" altLang="en-US"/>
              <a:t>議事録の「仕様変更」の記載</a:t>
            </a:r>
          </a:p>
          <a:p>
            <a:pPr lvl="3"/>
            <a:r>
              <a:rPr lang="ja-JP" altLang="en-US"/>
              <a:t>仕様変更か、不具合への対応か</a:t>
            </a:r>
          </a:p>
          <a:p>
            <a:pPr lvl="2">
              <a:buFont typeface="Wingdings" panose="05000000000000000000" pitchFamily="2" charset="2"/>
              <a:buNone/>
            </a:pPr>
            <a:endParaRPr lang="en-US" altLang="ja-JP"/>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2370" name="Rectangle 2"/>
          <p:cNvSpPr>
            <a:spLocks noGrp="1" noRot="1" noChangeArrowheads="1"/>
          </p:cNvSpPr>
          <p:nvPr>
            <p:ph type="title"/>
          </p:nvPr>
        </p:nvSpPr>
        <p:spPr/>
        <p:txBody>
          <a:bodyPr/>
          <a:lstStyle/>
          <a:p>
            <a:r>
              <a:rPr lang="ja-JP" altLang="en-US"/>
              <a:t>まとめ</a:t>
            </a:r>
          </a:p>
        </p:txBody>
      </p:sp>
      <p:sp>
        <p:nvSpPr>
          <p:cNvPr id="2362371" name="Rectangle 3"/>
          <p:cNvSpPr>
            <a:spLocks noGrp="1" noChangeArrowheads="1"/>
          </p:cNvSpPr>
          <p:nvPr>
            <p:ph type="body" idx="1"/>
          </p:nvPr>
        </p:nvSpPr>
        <p:spPr/>
        <p:txBody>
          <a:bodyPr/>
          <a:lstStyle/>
          <a:p>
            <a:r>
              <a:rPr lang="ja-JP" altLang="en-US"/>
              <a:t>開発の各段階での可視化の意識を</a:t>
            </a:r>
          </a:p>
          <a:p>
            <a:pPr lvl="1"/>
            <a:r>
              <a:rPr lang="ja-JP" altLang="en-US"/>
              <a:t>開発を成功させるための可視化＋という意識を</a:t>
            </a:r>
          </a:p>
          <a:p>
            <a:pPr lvl="2"/>
            <a:r>
              <a:rPr lang="ja-JP" altLang="en-US"/>
              <a:t>「可視化」と言われている作業自体は、多くの場合、紛争対応のために行われているわけではないが</a:t>
            </a:r>
          </a:p>
          <a:p>
            <a:pPr lvl="3"/>
            <a:r>
              <a:rPr lang="ja-JP" altLang="en-US"/>
              <a:t>見える化の際に、「証拠」としての意識を</a:t>
            </a:r>
          </a:p>
          <a:p>
            <a:r>
              <a:rPr lang="ja-JP" altLang="en-US"/>
              <a:t>共通の「用語」</a:t>
            </a:r>
          </a:p>
          <a:p>
            <a:pPr lvl="1"/>
            <a:r>
              <a:rPr lang="ja-JP" altLang="en-US"/>
              <a:t>他者を意識した見える化</a:t>
            </a:r>
          </a:p>
          <a:p>
            <a:pPr lvl="1"/>
            <a:r>
              <a:rPr lang="ja-JP" altLang="en-US"/>
              <a:t>共通フレームへの準拠等</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6994" name="Rectangle 2"/>
          <p:cNvSpPr>
            <a:spLocks noGrp="1" noChangeArrowheads="1"/>
          </p:cNvSpPr>
          <p:nvPr>
            <p:ph type="ctrTitle"/>
          </p:nvPr>
        </p:nvSpPr>
        <p:spPr/>
        <p:txBody>
          <a:bodyPr/>
          <a:lstStyle/>
          <a:p>
            <a:r>
              <a:rPr lang="ja-JP" altLang="en-US"/>
              <a:t>ご清聴ありがとう</a:t>
            </a:r>
            <a:br>
              <a:rPr lang="ja-JP" altLang="en-US"/>
            </a:br>
            <a:r>
              <a:rPr lang="ja-JP" altLang="en-US"/>
              <a:t>ございました</a:t>
            </a:r>
          </a:p>
        </p:txBody>
      </p:sp>
      <p:sp>
        <p:nvSpPr>
          <p:cNvPr id="1876995" name="Rectangle 3"/>
          <p:cNvSpPr>
            <a:spLocks noGrp="1" noChangeArrowheads="1"/>
          </p:cNvSpPr>
          <p:nvPr>
            <p:ph type="subTitle" idx="1"/>
          </p:nvPr>
        </p:nvSpPr>
        <p:spPr>
          <a:xfrm>
            <a:off x="1619250" y="5084763"/>
            <a:ext cx="5545138" cy="1060450"/>
          </a:xfrm>
          <a:noFill/>
          <a:ln/>
        </p:spPr>
        <p:txBody>
          <a:bodyPr/>
          <a:lstStyle/>
          <a:p>
            <a:pPr>
              <a:lnSpc>
                <a:spcPct val="80000"/>
              </a:lnSpc>
            </a:pPr>
            <a:r>
              <a:rPr lang="ja-JP" altLang="en-US" sz="2400"/>
              <a:t>きたおか法律事務所</a:t>
            </a:r>
            <a:br>
              <a:rPr lang="ja-JP" altLang="en-US" sz="2400"/>
            </a:br>
            <a:endParaRPr lang="ja-JP" altLang="en-US" sz="2400"/>
          </a:p>
          <a:p>
            <a:pPr>
              <a:lnSpc>
                <a:spcPct val="80000"/>
              </a:lnSpc>
            </a:pPr>
            <a:r>
              <a:rPr lang="ja-JP" altLang="en-US" sz="2400">
                <a:effectLst/>
              </a:rPr>
              <a:t>事務所ＨＰ：</a:t>
            </a:r>
            <a:r>
              <a:rPr lang="en-US" altLang="ja-JP" sz="2400">
                <a:effectLst/>
                <a:hlinkClick r:id="rId3"/>
              </a:rPr>
              <a:t>http://www.i-law.jp/</a:t>
            </a:r>
            <a:endParaRPr lang="en-US" altLang="ja-JP" sz="240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7490" name="Rectangle 2"/>
          <p:cNvSpPr>
            <a:spLocks noGrp="1" noRot="1" noChangeArrowheads="1"/>
          </p:cNvSpPr>
          <p:nvPr>
            <p:ph type="title"/>
          </p:nvPr>
        </p:nvSpPr>
        <p:spPr/>
        <p:txBody>
          <a:bodyPr/>
          <a:lstStyle/>
          <a:p>
            <a:r>
              <a:rPr lang="ja-JP" altLang="en-US"/>
              <a:t>ソフトウェア関連訴訟の特殊性</a:t>
            </a:r>
          </a:p>
        </p:txBody>
      </p:sp>
      <p:sp>
        <p:nvSpPr>
          <p:cNvPr id="2367491" name="Rectangle 3"/>
          <p:cNvSpPr>
            <a:spLocks noGrp="1" noChangeArrowheads="1"/>
          </p:cNvSpPr>
          <p:nvPr>
            <p:ph type="body" idx="1"/>
          </p:nvPr>
        </p:nvSpPr>
        <p:spPr>
          <a:xfrm>
            <a:off x="457200" y="1600200"/>
            <a:ext cx="8229600" cy="4924425"/>
          </a:xfrm>
        </p:spPr>
        <p:txBody>
          <a:bodyPr/>
          <a:lstStyle/>
          <a:p>
            <a:pPr>
              <a:lnSpc>
                <a:spcPct val="80000"/>
              </a:lnSpc>
            </a:pPr>
            <a:r>
              <a:rPr lang="ja-JP" altLang="en-US" sz="2800"/>
              <a:t>事件内容の困難性</a:t>
            </a:r>
          </a:p>
          <a:p>
            <a:pPr lvl="1">
              <a:lnSpc>
                <a:spcPct val="80000"/>
              </a:lnSpc>
            </a:pPr>
            <a:r>
              <a:rPr lang="ja-JP" altLang="en-US" sz="2400"/>
              <a:t>高度の技術的専門性に起因</a:t>
            </a:r>
          </a:p>
          <a:p>
            <a:pPr>
              <a:lnSpc>
                <a:spcPct val="80000"/>
              </a:lnSpc>
            </a:pPr>
            <a:r>
              <a:rPr lang="ja-JP" altLang="en-US" sz="2800"/>
              <a:t>訴訟関与者側の問題性</a:t>
            </a:r>
          </a:p>
          <a:p>
            <a:pPr lvl="1">
              <a:lnSpc>
                <a:spcPct val="80000"/>
              </a:lnSpc>
            </a:pPr>
            <a:r>
              <a:rPr lang="ja-JP" altLang="en-US" sz="2400"/>
              <a:t>当事者（特にユーザー側）及び裁判所に</a:t>
            </a:r>
            <a:r>
              <a:rPr lang="ja-JP" altLang="en-US" sz="2400" u="sng">
                <a:solidFill>
                  <a:schemeClr val="hlink"/>
                </a:solidFill>
              </a:rPr>
              <a:t>ＩＴ技術に関する専門性及び取引の実情に関する認識不足</a:t>
            </a:r>
          </a:p>
          <a:p>
            <a:pPr>
              <a:lnSpc>
                <a:spcPct val="80000"/>
              </a:lnSpc>
            </a:pPr>
            <a:r>
              <a:rPr lang="ja-JP" altLang="en-US" sz="2800"/>
              <a:t>訴訟記録の大部化、審理の長期化</a:t>
            </a:r>
          </a:p>
          <a:p>
            <a:pPr lvl="1">
              <a:lnSpc>
                <a:spcPct val="80000"/>
              </a:lnSpc>
            </a:pPr>
            <a:r>
              <a:rPr lang="ja-JP" altLang="en-US" sz="2400"/>
              <a:t>前記認識不足から</a:t>
            </a:r>
          </a:p>
          <a:p>
            <a:pPr lvl="2">
              <a:lnSpc>
                <a:spcPct val="80000"/>
              </a:lnSpc>
            </a:pPr>
            <a:r>
              <a:rPr lang="ja-JP" altLang="en-US" sz="2000"/>
              <a:t>双方の主張が十分にかみ合わない書面の提出</a:t>
            </a:r>
          </a:p>
          <a:p>
            <a:pPr lvl="2">
              <a:lnSpc>
                <a:spcPct val="80000"/>
              </a:lnSpc>
            </a:pPr>
            <a:r>
              <a:rPr lang="ja-JP" altLang="en-US" sz="2000" u="sng">
                <a:solidFill>
                  <a:schemeClr val="hlink"/>
                </a:solidFill>
              </a:rPr>
              <a:t>争点との関係も不明確なまま難解な書証が多数提出</a:t>
            </a:r>
          </a:p>
          <a:p>
            <a:pPr lvl="2">
              <a:lnSpc>
                <a:spcPct val="80000"/>
              </a:lnSpc>
            </a:pPr>
            <a:r>
              <a:rPr lang="ja-JP" altLang="en-US" sz="2000"/>
              <a:t>結果として審理に長時間を要する</a:t>
            </a:r>
          </a:p>
          <a:p>
            <a:pPr lvl="3">
              <a:lnSpc>
                <a:spcPct val="80000"/>
              </a:lnSpc>
            </a:pPr>
            <a:endParaRPr lang="zh-TW" altLang="ja-JP" sz="1800"/>
          </a:p>
          <a:p>
            <a:pPr lvl="3">
              <a:lnSpc>
                <a:spcPct val="80000"/>
              </a:lnSpc>
            </a:pPr>
            <a:r>
              <a:rPr lang="zh-TW" altLang="en-US" sz="1800"/>
              <a:t>東京地裁民事第２２部 田中信義</a:t>
            </a:r>
            <a:r>
              <a:rPr lang="ja-JP" altLang="en-US" sz="1800"/>
              <a:t>「東京地裁におけるＩＴ関係事件の調停手続による処理の概要」より</a:t>
            </a:r>
          </a:p>
          <a:p>
            <a:pPr lvl="3">
              <a:lnSpc>
                <a:spcPct val="80000"/>
              </a:lnSpc>
            </a:pPr>
            <a:r>
              <a:rPr lang="en-US" altLang="ja-JP" sz="1800">
                <a:hlinkClick r:id="rId2"/>
              </a:rPr>
              <a:t>http://www.softic.or.jp/symposium/open_materials/11th/jp/tanakaj.pdf</a:t>
            </a:r>
            <a:endParaRPr lang="en-US" altLang="ja-JP"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4658" name="Rectangle 2"/>
          <p:cNvSpPr>
            <a:spLocks noGrp="1" noRot="1" noChangeArrowheads="1"/>
          </p:cNvSpPr>
          <p:nvPr>
            <p:ph type="title"/>
          </p:nvPr>
        </p:nvSpPr>
        <p:spPr/>
        <p:txBody>
          <a:bodyPr/>
          <a:lstStyle/>
          <a:p>
            <a:r>
              <a:rPr lang="ja-JP" altLang="en-US"/>
              <a:t>紛争の原因</a:t>
            </a:r>
          </a:p>
        </p:txBody>
      </p:sp>
      <p:sp>
        <p:nvSpPr>
          <p:cNvPr id="2374659" name="Rectangle 3"/>
          <p:cNvSpPr>
            <a:spLocks noGrp="1" noChangeArrowheads="1"/>
          </p:cNvSpPr>
          <p:nvPr>
            <p:ph type="body" idx="1"/>
          </p:nvPr>
        </p:nvSpPr>
        <p:spPr/>
        <p:txBody>
          <a:bodyPr/>
          <a:lstStyle/>
          <a:p>
            <a:pPr>
              <a:lnSpc>
                <a:spcPct val="90000"/>
              </a:lnSpc>
            </a:pPr>
            <a:r>
              <a:rPr lang="ja-JP" altLang="en-US">
                <a:effectLst/>
              </a:rPr>
              <a:t>小規模企業者が発注者の場合</a:t>
            </a:r>
          </a:p>
          <a:p>
            <a:pPr lvl="1">
              <a:lnSpc>
                <a:spcPct val="90000"/>
              </a:lnSpc>
            </a:pPr>
            <a:r>
              <a:rPr lang="ja-JP" altLang="en-US">
                <a:effectLst/>
              </a:rPr>
              <a:t>契約書なし、簡単な発注書のみで仕様を規定した文書自体が無い等</a:t>
            </a:r>
          </a:p>
          <a:p>
            <a:pPr lvl="1">
              <a:lnSpc>
                <a:spcPct val="90000"/>
              </a:lnSpc>
            </a:pPr>
            <a:r>
              <a:rPr lang="ja-JP" altLang="en-US">
                <a:effectLst/>
              </a:rPr>
              <a:t>契約内容の理解について双方の理解が大きく食い違う</a:t>
            </a:r>
          </a:p>
          <a:p>
            <a:pPr lvl="1">
              <a:lnSpc>
                <a:spcPct val="90000"/>
              </a:lnSpc>
            </a:pPr>
            <a:r>
              <a:rPr lang="ja-JP" altLang="en-US">
                <a:effectLst/>
              </a:rPr>
              <a:t>契約後の契約内容の変更（仕様の追加）過程が不明確であることが多い</a:t>
            </a:r>
          </a:p>
          <a:p>
            <a:pPr>
              <a:lnSpc>
                <a:spcPct val="90000"/>
              </a:lnSpc>
            </a:pPr>
            <a:r>
              <a:rPr lang="ja-JP" altLang="en-US">
                <a:effectLst/>
              </a:rPr>
              <a:t>大規模開発契約</a:t>
            </a:r>
          </a:p>
          <a:p>
            <a:pPr lvl="1">
              <a:lnSpc>
                <a:spcPct val="90000"/>
              </a:lnSpc>
            </a:pPr>
            <a:r>
              <a:rPr lang="ja-JP" altLang="en-US">
                <a:effectLst/>
              </a:rPr>
              <a:t>契約書自体はあるが、契約の基本的内容についての認識に大きな隔たりがある</a:t>
            </a:r>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226" name="Rectangle 2"/>
          <p:cNvSpPr>
            <a:spLocks noGrp="1" noRot="1" noChangeArrowheads="1"/>
          </p:cNvSpPr>
          <p:nvPr>
            <p:ph type="title"/>
          </p:nvPr>
        </p:nvSpPr>
        <p:spPr/>
        <p:txBody>
          <a:bodyPr/>
          <a:lstStyle/>
          <a:p>
            <a:r>
              <a:rPr lang="ja-JP" altLang="en-US"/>
              <a:t>民事訴訟法上の原則</a:t>
            </a:r>
          </a:p>
        </p:txBody>
      </p:sp>
      <p:sp>
        <p:nvSpPr>
          <p:cNvPr id="2356227" name="Rectangle 3"/>
          <p:cNvSpPr>
            <a:spLocks noGrp="1" noChangeArrowheads="1"/>
          </p:cNvSpPr>
          <p:nvPr>
            <p:ph type="body" idx="1"/>
          </p:nvPr>
        </p:nvSpPr>
        <p:spPr/>
        <p:txBody>
          <a:bodyPr/>
          <a:lstStyle/>
          <a:p>
            <a:pPr>
              <a:lnSpc>
                <a:spcPct val="90000"/>
              </a:lnSpc>
            </a:pPr>
            <a:r>
              <a:rPr lang="ja-JP" altLang="en-US"/>
              <a:t>自由心証主義</a:t>
            </a:r>
          </a:p>
          <a:p>
            <a:pPr lvl="1">
              <a:lnSpc>
                <a:spcPct val="90000"/>
              </a:lnSpc>
            </a:pPr>
            <a:r>
              <a:rPr lang="ja-JP" altLang="en-US"/>
              <a:t>裁判所は、証拠法則の制限を受けることなく、争いのある事実につき、口頭弁論の全趣旨および証拠調べの結果を斟酌して自由な心証により事実主張が真実に合致するかどうかを判断</a:t>
            </a:r>
          </a:p>
          <a:p>
            <a:pPr lvl="2">
              <a:lnSpc>
                <a:spcPct val="90000"/>
              </a:lnSpc>
            </a:pPr>
            <a:r>
              <a:rPr lang="ja-JP" altLang="en-US"/>
              <a:t>証拠の証明力の評価を経験則の範囲内で裁判官は自由に判断できる</a:t>
            </a:r>
          </a:p>
          <a:p>
            <a:pPr>
              <a:lnSpc>
                <a:spcPct val="90000"/>
              </a:lnSpc>
            </a:pPr>
            <a:r>
              <a:rPr lang="ja-JP" altLang="en-US"/>
              <a:t>証拠方法の制限</a:t>
            </a:r>
          </a:p>
          <a:p>
            <a:pPr lvl="1">
              <a:lnSpc>
                <a:spcPct val="90000"/>
              </a:lnSpc>
            </a:pPr>
            <a:r>
              <a:rPr lang="ja-JP" altLang="en-US"/>
              <a:t>民事訴訟法上は特になし</a:t>
            </a:r>
          </a:p>
          <a:p>
            <a:pPr lvl="2">
              <a:lnSpc>
                <a:spcPct val="90000"/>
              </a:lnSpc>
            </a:pPr>
            <a:r>
              <a:rPr lang="ja-JP" altLang="en-US"/>
              <a:t>違法収集証拠（ケースバイケース）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4178" name="Rectangle 2"/>
          <p:cNvSpPr>
            <a:spLocks noGrp="1" noRot="1" noChangeArrowheads="1"/>
          </p:cNvSpPr>
          <p:nvPr>
            <p:ph type="title"/>
          </p:nvPr>
        </p:nvSpPr>
        <p:spPr/>
        <p:txBody>
          <a:bodyPr/>
          <a:lstStyle/>
          <a:p>
            <a:r>
              <a:rPr lang="ja-JP" altLang="en-US"/>
              <a:t>訴訟対応</a:t>
            </a:r>
          </a:p>
        </p:txBody>
      </p:sp>
      <p:sp>
        <p:nvSpPr>
          <p:cNvPr id="2354179" name="Rectangle 3"/>
          <p:cNvSpPr>
            <a:spLocks noGrp="1" noChangeArrowheads="1"/>
          </p:cNvSpPr>
          <p:nvPr>
            <p:ph type="body" idx="1"/>
          </p:nvPr>
        </p:nvSpPr>
        <p:spPr>
          <a:xfrm>
            <a:off x="457200" y="1341438"/>
            <a:ext cx="8229600" cy="5183187"/>
          </a:xfrm>
        </p:spPr>
        <p:txBody>
          <a:bodyPr/>
          <a:lstStyle/>
          <a:p>
            <a:pPr>
              <a:lnSpc>
                <a:spcPct val="90000"/>
              </a:lnSpc>
            </a:pPr>
            <a:r>
              <a:rPr lang="ja-JP" altLang="en-US" sz="2800"/>
              <a:t>主張と立証</a:t>
            </a:r>
          </a:p>
          <a:p>
            <a:pPr lvl="1">
              <a:lnSpc>
                <a:spcPct val="90000"/>
              </a:lnSpc>
            </a:pPr>
            <a:r>
              <a:rPr lang="ja-JP" altLang="en-US" sz="2400"/>
              <a:t>裁判では、立証できるかがポイント</a:t>
            </a:r>
          </a:p>
          <a:p>
            <a:pPr lvl="2">
              <a:lnSpc>
                <a:spcPct val="90000"/>
              </a:lnSpc>
            </a:pPr>
            <a:r>
              <a:rPr lang="ja-JP" altLang="en-US" sz="2000"/>
              <a:t>証拠には主として人証と書証があるが、一般に書証の方が信用される</a:t>
            </a:r>
          </a:p>
          <a:p>
            <a:pPr>
              <a:lnSpc>
                <a:spcPct val="90000"/>
              </a:lnSpc>
            </a:pPr>
            <a:r>
              <a:rPr lang="ja-JP" altLang="en-US" sz="2800"/>
              <a:t>ソフトウェア訴訟の専門性への対応</a:t>
            </a:r>
          </a:p>
          <a:p>
            <a:pPr lvl="1">
              <a:lnSpc>
                <a:spcPct val="90000"/>
              </a:lnSpc>
            </a:pPr>
            <a:r>
              <a:rPr lang="ja-JP" altLang="en-US" sz="2400"/>
              <a:t>専門的な知識のある裁判官が必ずしもソフトウェア訴訟を担当するわけではない</a:t>
            </a:r>
          </a:p>
          <a:p>
            <a:pPr lvl="1">
              <a:lnSpc>
                <a:spcPct val="90000"/>
              </a:lnSpc>
            </a:pPr>
            <a:r>
              <a:rPr lang="ja-JP" altLang="en-US" sz="2400"/>
              <a:t>専門委員制度</a:t>
            </a:r>
          </a:p>
          <a:p>
            <a:pPr lvl="2">
              <a:lnSpc>
                <a:spcPct val="90000"/>
              </a:lnSpc>
            </a:pPr>
            <a:r>
              <a:rPr lang="ja-JP" altLang="en-US" sz="2000"/>
              <a:t>専門的な事項について，訴訟手続の中で一般的な説明をし，裁判所に不足している知識を補う制度。</a:t>
            </a:r>
          </a:p>
          <a:p>
            <a:pPr lvl="3">
              <a:lnSpc>
                <a:spcPct val="90000"/>
              </a:lnSpc>
            </a:pPr>
            <a:r>
              <a:rPr lang="ja-JP" altLang="en-US" sz="1800"/>
              <a:t>専門委員の説明自体が証拠となるわけではなく，その内容を判決の基礎資料とするためには，当事者は別途証拠を提出することが必要</a:t>
            </a:r>
          </a:p>
          <a:p>
            <a:pPr lvl="1">
              <a:lnSpc>
                <a:spcPct val="90000"/>
              </a:lnSpc>
            </a:pPr>
            <a:r>
              <a:rPr lang="ja-JP" altLang="en-US" sz="2400"/>
              <a:t>専門調停（付調停事件）</a:t>
            </a:r>
          </a:p>
          <a:p>
            <a:pPr lvl="3">
              <a:lnSpc>
                <a:spcPct val="90000"/>
              </a:lnSpc>
            </a:pPr>
            <a:endParaRPr lang="en-US" altLang="ja-JP"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8274" name="Rectangle 2"/>
          <p:cNvSpPr>
            <a:spLocks noGrp="1" noRot="1" noChangeArrowheads="1"/>
          </p:cNvSpPr>
          <p:nvPr>
            <p:ph type="title"/>
          </p:nvPr>
        </p:nvSpPr>
        <p:spPr/>
        <p:txBody>
          <a:bodyPr/>
          <a:lstStyle/>
          <a:p>
            <a:r>
              <a:rPr lang="ja-JP" altLang="en-US"/>
              <a:t>開発紛争における証拠</a:t>
            </a:r>
          </a:p>
        </p:txBody>
      </p:sp>
      <p:sp>
        <p:nvSpPr>
          <p:cNvPr id="2358275" name="Rectangle 3"/>
          <p:cNvSpPr>
            <a:spLocks noGrp="1" noChangeArrowheads="1"/>
          </p:cNvSpPr>
          <p:nvPr>
            <p:ph type="body" idx="1"/>
          </p:nvPr>
        </p:nvSpPr>
        <p:spPr/>
        <p:txBody>
          <a:bodyPr/>
          <a:lstStyle/>
          <a:p>
            <a:pPr>
              <a:lnSpc>
                <a:spcPct val="90000"/>
              </a:lnSpc>
            </a:pPr>
            <a:r>
              <a:rPr lang="ja-JP" altLang="en-US" sz="2800"/>
              <a:t>自由心証主義→あらゆるものが証拠</a:t>
            </a:r>
          </a:p>
          <a:p>
            <a:pPr lvl="1">
              <a:lnSpc>
                <a:spcPct val="90000"/>
              </a:lnSpc>
            </a:pPr>
            <a:r>
              <a:rPr lang="ja-JP" altLang="en-US" sz="2400"/>
              <a:t>書面</a:t>
            </a:r>
          </a:p>
          <a:p>
            <a:pPr lvl="2">
              <a:lnSpc>
                <a:spcPct val="90000"/>
              </a:lnSpc>
            </a:pPr>
            <a:r>
              <a:rPr lang="ja-JP" altLang="en-US" sz="2000"/>
              <a:t>契約書、現状分析調査報告書、システム提案書、基本設計書、内部設計書、議事録、メール等</a:t>
            </a:r>
          </a:p>
          <a:p>
            <a:pPr lvl="1">
              <a:lnSpc>
                <a:spcPct val="90000"/>
              </a:lnSpc>
            </a:pPr>
            <a:r>
              <a:rPr lang="ja-JP" altLang="en-US" sz="2400"/>
              <a:t>人証</a:t>
            </a:r>
          </a:p>
          <a:p>
            <a:pPr lvl="2">
              <a:lnSpc>
                <a:spcPct val="90000"/>
              </a:lnSpc>
            </a:pPr>
            <a:r>
              <a:rPr lang="ja-JP" altLang="en-US" sz="2000"/>
              <a:t>証人尋問での証言</a:t>
            </a:r>
          </a:p>
          <a:p>
            <a:pPr lvl="3">
              <a:lnSpc>
                <a:spcPct val="90000"/>
              </a:lnSpc>
            </a:pPr>
            <a:r>
              <a:rPr lang="ja-JP" altLang="en-US" sz="1800"/>
              <a:t>陳述書</a:t>
            </a:r>
          </a:p>
          <a:p>
            <a:pPr lvl="1">
              <a:lnSpc>
                <a:spcPct val="90000"/>
              </a:lnSpc>
            </a:pPr>
            <a:r>
              <a:rPr lang="ja-JP" altLang="en-US" sz="2400"/>
              <a:t>検証</a:t>
            </a:r>
          </a:p>
          <a:p>
            <a:pPr lvl="2">
              <a:lnSpc>
                <a:spcPct val="90000"/>
              </a:lnSpc>
            </a:pPr>
            <a:r>
              <a:rPr lang="ja-JP" altLang="en-US" sz="2000"/>
              <a:t>実質２年にわたるシステム稼働の検証実験</a:t>
            </a:r>
          </a:p>
          <a:p>
            <a:pPr lvl="3">
              <a:lnSpc>
                <a:spcPct val="90000"/>
              </a:lnSpc>
            </a:pPr>
            <a:r>
              <a:rPr lang="ja-JP" altLang="en-US" sz="1800"/>
              <a:t>東京地裁平成９年２月１８日判決</a:t>
            </a:r>
          </a:p>
          <a:p>
            <a:pPr lvl="1">
              <a:lnSpc>
                <a:spcPct val="90000"/>
              </a:lnSpc>
            </a:pPr>
            <a:r>
              <a:rPr lang="ja-JP" altLang="en-US" sz="2400"/>
              <a:t>鑑定</a:t>
            </a:r>
          </a:p>
          <a:p>
            <a:pPr lvl="2">
              <a:lnSpc>
                <a:spcPct val="90000"/>
              </a:lnSpc>
            </a:pPr>
            <a:r>
              <a:rPr lang="ja-JP" altLang="en-US" sz="2000"/>
              <a:t>適切な鑑定人の確保が問題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250" name="Rectangle 2"/>
          <p:cNvSpPr>
            <a:spLocks noGrp="1" noRot="1" noChangeArrowheads="1"/>
          </p:cNvSpPr>
          <p:nvPr>
            <p:ph type="title"/>
          </p:nvPr>
        </p:nvSpPr>
        <p:spPr/>
        <p:txBody>
          <a:bodyPr/>
          <a:lstStyle/>
          <a:p>
            <a:r>
              <a:rPr lang="ja-JP" altLang="en-US"/>
              <a:t>民法上の原則</a:t>
            </a:r>
          </a:p>
        </p:txBody>
      </p:sp>
      <p:sp>
        <p:nvSpPr>
          <p:cNvPr id="2357251" name="Rectangle 3"/>
          <p:cNvSpPr>
            <a:spLocks noGrp="1" noChangeArrowheads="1"/>
          </p:cNvSpPr>
          <p:nvPr>
            <p:ph type="body" idx="1"/>
          </p:nvPr>
        </p:nvSpPr>
        <p:spPr/>
        <p:txBody>
          <a:bodyPr/>
          <a:lstStyle/>
          <a:p>
            <a:r>
              <a:rPr lang="ja-JP" altLang="en-US"/>
              <a:t>契約の成立</a:t>
            </a:r>
          </a:p>
          <a:p>
            <a:pPr lvl="1"/>
            <a:r>
              <a:rPr lang="ja-JP" altLang="en-US"/>
              <a:t>申込と承諾による当事者の意思表示の合致</a:t>
            </a:r>
          </a:p>
          <a:p>
            <a:pPr lvl="2"/>
            <a:r>
              <a:rPr lang="ja-JP" altLang="en-US"/>
              <a:t>口頭の約束でも契約は成立</a:t>
            </a:r>
          </a:p>
          <a:p>
            <a:r>
              <a:rPr lang="ja-JP" altLang="en-US"/>
              <a:t>契約自由の原則</a:t>
            </a:r>
          </a:p>
          <a:p>
            <a:pPr lvl="1"/>
            <a:r>
              <a:rPr lang="ja-JP" altLang="en-US"/>
              <a:t>契約内容を自由に定められる。また、契約の方式についても自由（方式自由の原則）</a:t>
            </a:r>
          </a:p>
          <a:p>
            <a:pPr lvl="1"/>
            <a:r>
              <a:rPr lang="ja-JP" altLang="en-US"/>
              <a:t>契約書の締結は、原則として契約の</a:t>
            </a:r>
            <a:r>
              <a:rPr lang="ja-JP" altLang="en-US" u="sng"/>
              <a:t>効力発生要件</a:t>
            </a:r>
            <a:r>
              <a:rPr lang="ja-JP" altLang="en-US"/>
              <a:t>ではない</a:t>
            </a:r>
          </a:p>
          <a:p>
            <a:pPr lvl="2"/>
            <a:r>
              <a:rPr lang="ja-JP" altLang="en-US"/>
              <a:t>例外：保証契約（民法４４６条２項・３項）</a:t>
            </a:r>
          </a:p>
        </p:txBody>
      </p:sp>
      <p:sp>
        <p:nvSpPr>
          <p:cNvPr id="2357252" name="Text Box 4"/>
          <p:cNvSpPr txBox="1">
            <a:spLocks noChangeArrowheads="1"/>
          </p:cNvSpPr>
          <p:nvPr/>
        </p:nvSpPr>
        <p:spPr bwMode="auto">
          <a:xfrm>
            <a:off x="684213" y="6237288"/>
            <a:ext cx="71183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5600" tIns="7200" rIns="75600" bIns="7200">
            <a:spAutoFit/>
          </a:bodyPr>
          <a:lstStyle/>
          <a:p>
            <a:r>
              <a:rPr lang="en-US" altLang="ja-JP" sz="2400" b="1"/>
              <a:t>→</a:t>
            </a:r>
            <a:r>
              <a:rPr lang="ja-JP" altLang="en-US" sz="2400" b="1"/>
              <a:t>契約書があったとしても、契約内容が争点となり得る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2610" name="Rectangle 2"/>
          <p:cNvSpPr>
            <a:spLocks noGrp="1" noRot="1" noChangeArrowheads="1"/>
          </p:cNvSpPr>
          <p:nvPr>
            <p:ph type="title"/>
          </p:nvPr>
        </p:nvSpPr>
        <p:spPr/>
        <p:txBody>
          <a:bodyPr/>
          <a:lstStyle/>
          <a:p>
            <a:r>
              <a:rPr lang="ja-JP" altLang="en-US" sz="4000"/>
              <a:t>ソフトウエア開発契約と法的性質１</a:t>
            </a:r>
          </a:p>
        </p:txBody>
      </p:sp>
      <p:sp>
        <p:nvSpPr>
          <p:cNvPr id="2372611" name="Rectangle 3"/>
          <p:cNvSpPr>
            <a:spLocks noGrp="1" noChangeArrowheads="1"/>
          </p:cNvSpPr>
          <p:nvPr>
            <p:ph type="body" idx="1"/>
          </p:nvPr>
        </p:nvSpPr>
        <p:spPr/>
        <p:txBody>
          <a:bodyPr/>
          <a:lstStyle/>
          <a:p>
            <a:r>
              <a:rPr lang="ja-JP" altLang="en-US"/>
              <a:t>請負か準委任か</a:t>
            </a:r>
          </a:p>
          <a:p>
            <a:pPr lvl="1"/>
            <a:r>
              <a:rPr lang="ja-JP" altLang="en-US"/>
              <a:t>これは、契約内容が確定できない場合の民法の典型契約適用に関する性質決定の問題</a:t>
            </a:r>
          </a:p>
          <a:p>
            <a:pPr lvl="2"/>
            <a:r>
              <a:rPr lang="ja-JP" altLang="en-US"/>
              <a:t>「仕事を完成する」ことを約するのが請負契約（民法６３２条）だが・・・</a:t>
            </a:r>
          </a:p>
          <a:p>
            <a:pPr lvl="2"/>
            <a:r>
              <a:rPr lang="ja-JP" altLang="en-US"/>
              <a:t>請負契約では、仕事の完成義務と瑕疵担保責任が発生</a:t>
            </a:r>
          </a:p>
          <a:p>
            <a:pPr lvl="1"/>
            <a:r>
              <a:rPr lang="ja-JP" altLang="en-US"/>
              <a:t>現実の契約にそのまま適合するわけではない</a:t>
            </a: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5600" tIns="7200" rIns="75600" bIns="72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Garamond" panose="02020404030301010803"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5600" tIns="7200" rIns="75600" bIns="72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Garamond" panose="02020404030301010803" pitchFamily="18" charset="0"/>
            <a:ea typeface="ＭＳ Ｐゴシック" panose="020B0600070205080204" pitchFamily="50" charset="-128"/>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52017</TotalTime>
  <Words>2187</Words>
  <Application>Microsoft Office PowerPoint</Application>
  <PresentationFormat>画面に合わせる (4:3)</PresentationFormat>
  <Paragraphs>211</Paragraphs>
  <Slides>22</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22</vt:i4>
      </vt:variant>
    </vt:vector>
  </HeadingPairs>
  <TitlesOfParts>
    <vt:vector size="30" baseType="lpstr">
      <vt:lpstr>ＭＳ Ｐゴシック</vt:lpstr>
      <vt:lpstr>ＭＳ Ｐ明朝</vt:lpstr>
      <vt:lpstr>Arial</vt:lpstr>
      <vt:lpstr>Garamond</vt:lpstr>
      <vt:lpstr>Tahoma</vt:lpstr>
      <vt:lpstr>Times New Roman</vt:lpstr>
      <vt:lpstr>Wingdings</vt:lpstr>
      <vt:lpstr>Stream</vt:lpstr>
      <vt:lpstr>PowerPoint プレゼンテーション</vt:lpstr>
      <vt:lpstr>法的観点からの可視化</vt:lpstr>
      <vt:lpstr>ソフトウェア関連訴訟の特殊性</vt:lpstr>
      <vt:lpstr>紛争の原因</vt:lpstr>
      <vt:lpstr>民事訴訟法上の原則</vt:lpstr>
      <vt:lpstr>訴訟対応</vt:lpstr>
      <vt:lpstr>開発紛争における証拠</vt:lpstr>
      <vt:lpstr>民法上の原則</vt:lpstr>
      <vt:lpstr>ソフトウエア開発契約と法的性質１</vt:lpstr>
      <vt:lpstr>ソフトウエア開発契約と法的性質２</vt:lpstr>
      <vt:lpstr>契約書の位置づけ</vt:lpstr>
      <vt:lpstr>ソフトウエア関連訴訟の争点</vt:lpstr>
      <vt:lpstr>開発委託をめぐる紛争①</vt:lpstr>
      <vt:lpstr>開発委託をめぐる紛争②</vt:lpstr>
      <vt:lpstr>開発委託をめぐる紛争③</vt:lpstr>
      <vt:lpstr>開発契約の内容確定①</vt:lpstr>
      <vt:lpstr>開発契約の内容確定②</vt:lpstr>
      <vt:lpstr>基本設計書の位置づけ</vt:lpstr>
      <vt:lpstr>打合せ議事録</vt:lpstr>
      <vt:lpstr>仕様変更の問題</vt:lpstr>
      <vt:lpstr>まとめ</vt:lpstr>
      <vt:lpstr>ご清聴ありがとう 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kitaoka hiroaki</dc:creator>
  <cp:lastModifiedBy>北岡弘章</cp:lastModifiedBy>
  <cp:revision>1540</cp:revision>
  <cp:lastPrinted>2001-07-13T01:40:40Z</cp:lastPrinted>
  <dcterms:created xsi:type="dcterms:W3CDTF">2001-09-07T00:47:26Z</dcterms:created>
  <dcterms:modified xsi:type="dcterms:W3CDTF">2016-05-06T10:33:37Z</dcterms:modified>
</cp:coreProperties>
</file>